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4"/>
  </p:notesMasterIdLst>
  <p:sldIdLst>
    <p:sldId id="13046" r:id="rId5"/>
    <p:sldId id="13108" r:id="rId6"/>
    <p:sldId id="13109" r:id="rId7"/>
    <p:sldId id="13110" r:id="rId8"/>
    <p:sldId id="13111" r:id="rId9"/>
    <p:sldId id="13112" r:id="rId10"/>
    <p:sldId id="13113" r:id="rId11"/>
    <p:sldId id="13114" r:id="rId12"/>
    <p:sldId id="13115" r:id="rId13"/>
    <p:sldId id="13119" r:id="rId14"/>
    <p:sldId id="13124" r:id="rId15"/>
    <p:sldId id="13125" r:id="rId16"/>
    <p:sldId id="13117" r:id="rId17"/>
    <p:sldId id="13128" r:id="rId18"/>
    <p:sldId id="13127" r:id="rId19"/>
    <p:sldId id="13120" r:id="rId20"/>
    <p:sldId id="13123" r:id="rId21"/>
    <p:sldId id="13121" r:id="rId22"/>
    <p:sldId id="13122" r:id="rId23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6"/>
            <p14:sldId id="13108"/>
            <p14:sldId id="13109"/>
            <p14:sldId id="13110"/>
            <p14:sldId id="13111"/>
            <p14:sldId id="13112"/>
            <p14:sldId id="13113"/>
            <p14:sldId id="13114"/>
            <p14:sldId id="13115"/>
            <p14:sldId id="13119"/>
            <p14:sldId id="13124"/>
            <p14:sldId id="13125"/>
            <p14:sldId id="13117"/>
            <p14:sldId id="13128"/>
            <p14:sldId id="13127"/>
            <p14:sldId id="13120"/>
            <p14:sldId id="13123"/>
            <p14:sldId id="13121"/>
            <p14:sldId id="131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232"/>
    <a:srgbClr val="000000"/>
    <a:srgbClr val="48773E"/>
    <a:srgbClr val="BC448C"/>
    <a:srgbClr val="00AAC8"/>
    <a:srgbClr val="F2F2F2"/>
    <a:srgbClr val="FFFFFF"/>
    <a:srgbClr val="FBFBFB"/>
    <a:srgbClr val="F36D2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8" autoAdjust="0"/>
  </p:normalViewPr>
  <p:slideViewPr>
    <p:cSldViewPr snapToGrid="0">
      <p:cViewPr varScale="1">
        <p:scale>
          <a:sx n="79" d="100"/>
          <a:sy n="79" d="100"/>
        </p:scale>
        <p:origin x="84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9-11-2022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4322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7775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872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044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047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1151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287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86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9482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634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985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077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563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8583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6594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729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906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841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CA6551B0-F4EE-4660-8162-FD260B356FF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76" name="Picture Placeholder 2">
            <a:extLst>
              <a:ext uri="{FF2B5EF4-FFF2-40B4-BE49-F238E27FC236}">
                <a16:creationId xmlns:a16="http://schemas.microsoft.com/office/drawing/2014/main" id="{B9468930-CD99-4B46-9FD8-27B123401F9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02" name="Picture Placeholder 2">
            <a:extLst>
              <a:ext uri="{FF2B5EF4-FFF2-40B4-BE49-F238E27FC236}">
                <a16:creationId xmlns:a16="http://schemas.microsoft.com/office/drawing/2014/main" id="{4590FD1D-1C95-4019-A09A-9AC6C69972E8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03" name="Picture Placeholder 2">
            <a:extLst>
              <a:ext uri="{FF2B5EF4-FFF2-40B4-BE49-F238E27FC236}">
                <a16:creationId xmlns:a16="http://schemas.microsoft.com/office/drawing/2014/main" id="{1015732E-171E-4D82-8C11-0429441C95E9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71" name="Picture Placeholder 2">
            <a:extLst>
              <a:ext uri="{FF2B5EF4-FFF2-40B4-BE49-F238E27FC236}">
                <a16:creationId xmlns:a16="http://schemas.microsoft.com/office/drawing/2014/main" id="{94A6FF1B-9D5F-4169-88AD-86E77EFF27B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Video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AECE9EE5-FF7E-41CF-930A-4CE497A6FE96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B8DC57F7-EDAC-4668-9237-C09D965AB43C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4353FC6-1086-4498-949D-479F9962018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en-GB" dirty="0"/>
              <a:t>Click </a:t>
            </a:r>
            <a:br>
              <a:rPr lang="en-GB" dirty="0"/>
            </a:br>
            <a:r>
              <a:rPr lang="en-GB" dirty="0"/>
              <a:t>to edit</a:t>
            </a:r>
          </a:p>
          <a:p>
            <a:pPr lvl="1"/>
            <a:r>
              <a:rPr lang="en-GB" dirty="0"/>
              <a:t>Subtitle</a:t>
            </a:r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958851" y="339099"/>
            <a:ext cx="2176049" cy="421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019B0305-7C83-4F76-AE5E-144CC9B7904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1E63940-07DC-4DFA-9B8F-0415370CDA92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AC93CFE8-4DCC-48E8-A3AA-F2B0D2FBD7AE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4885E643-3850-429B-A565-F842F7538D3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AB5AD10-CF6A-442C-822A-D10D86DBFC7D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CD09075C-27A3-4B92-9C1C-CA08F837574A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0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dirty="0"/>
              <a:t>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MSIPCMContentMarking" descr="{&quot;HashCode&quot;:448150054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E64BA21-01F0-7897-CA45-0DF257D7C4D3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pexels.com/nl-nl/foto/twee-vrouwen-kijken-en-wijzen-op-macbook-laptop-1569076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intrinsic-function-referenc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docs.aws.amazon.com/AWSCloudFormation/latest/UserGuide/pseudo-parameter-referenc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7798" b="7798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PlusJakartaSans"/>
              </a:rPr>
              <a:t>Foto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lusJakartaSans"/>
              </a:rPr>
              <a:t> door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PlusJakartaSans"/>
                <a:hlinkClick r:id="rId4"/>
              </a:rPr>
              <a:t>mentatdgt</a:t>
            </a:r>
            <a:endParaRPr lang="en-US" sz="1600" dirty="0"/>
          </a:p>
          <a:p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3" y="3900424"/>
            <a:ext cx="5159331" cy="2290445"/>
          </a:xfrm>
        </p:spPr>
        <p:txBody>
          <a:bodyPr/>
          <a:lstStyle/>
          <a:p>
            <a:r>
              <a:rPr lang="en-GB" dirty="0"/>
              <a:t>Workshop</a:t>
            </a:r>
          </a:p>
          <a:p>
            <a:pPr lvl="1"/>
            <a:r>
              <a:rPr lang="en-GB" dirty="0"/>
              <a:t>CloudFormation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211190"/>
            <a:ext cx="4359367" cy="976843"/>
          </a:xfrm>
        </p:spPr>
        <p:txBody>
          <a:bodyPr/>
          <a:lstStyle/>
          <a:p>
            <a:r>
              <a:rPr lang="en-GB" dirty="0"/>
              <a:t>Frederique Retsema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en-GB" dirty="0"/>
              <a:t>Title slide</a:t>
            </a:r>
          </a:p>
        </p:txBody>
      </p:sp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50739F84-0852-187E-B8DE-7FDBEBED6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79" y="259954"/>
            <a:ext cx="1453479" cy="664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A88B0-F407-4C97-F012-620F6B38164F}"/>
              </a:ext>
            </a:extLst>
          </p:cNvPr>
          <p:cNvSpPr txBox="1"/>
          <p:nvPr/>
        </p:nvSpPr>
        <p:spPr>
          <a:xfrm>
            <a:off x="3062375" y="5887951"/>
            <a:ext cx="504076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Download de repo:</a:t>
            </a:r>
          </a:p>
          <a:p>
            <a:endParaRPr lang="en-US" sz="1300" dirty="0">
              <a:solidFill>
                <a:srgbClr val="000000"/>
              </a:solidFill>
            </a:endParaRPr>
          </a:p>
          <a:p>
            <a:r>
              <a:rPr lang="en-US" sz="1300" dirty="0">
                <a:solidFill>
                  <a:srgbClr val="000000"/>
                </a:solidFill>
              </a:rPr>
              <a:t>git clone </a:t>
            </a:r>
            <a:r>
              <a:rPr lang="en-US" sz="1300" b="1" dirty="0">
                <a:solidFill>
                  <a:srgbClr val="E63232"/>
                </a:solidFill>
              </a:rPr>
              <a:t>https://github.com/FrederiqueRetsema/workshops2023</a:t>
            </a:r>
          </a:p>
        </p:txBody>
      </p:sp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 err="1"/>
              <a:t>Bepalen</a:t>
            </a:r>
            <a:r>
              <a:rPr lang="en-GB" dirty="0"/>
              <a:t> </a:t>
            </a:r>
            <a:r>
              <a:rPr lang="en-GB" dirty="0" err="1"/>
              <a:t>meest</a:t>
            </a:r>
            <a:r>
              <a:rPr lang="en-GB" dirty="0"/>
              <a:t> </a:t>
            </a:r>
            <a:r>
              <a:rPr lang="en-GB" dirty="0" err="1"/>
              <a:t>recente</a:t>
            </a:r>
            <a:r>
              <a:rPr lang="en-GB" dirty="0"/>
              <a:t> Amazon Linux AMI id: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Parameters:</a:t>
            </a:r>
          </a:p>
          <a:p>
            <a:pPr marL="0" indent="0">
              <a:buNone/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  AmazonLinux2AMI: </a:t>
            </a:r>
          </a:p>
          <a:p>
            <a:pPr marL="0" indent="0"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    Description: Amazon Linux AMI</a:t>
            </a:r>
          </a:p>
          <a:p>
            <a:pPr marL="0" indent="0">
              <a:buNone/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    Type: AWS::SSM::Parameter::Value&lt;AWS::EC2::Image::Id&gt;</a:t>
            </a:r>
          </a:p>
          <a:p>
            <a:pPr marL="0" indent="0">
              <a:buNone/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    Default: /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aws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/service/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ami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-amazon-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linux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-latest/amzn2-ami-hvm-x86_64-ebs</a:t>
            </a:r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effectLst/>
              </a:rPr>
              <a:t>Om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voorkomen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moeite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om het </a:t>
            </a:r>
            <a:r>
              <a:rPr lang="en-US" dirty="0" err="1"/>
              <a:t>meest</a:t>
            </a:r>
            <a:r>
              <a:rPr lang="en-US" dirty="0"/>
              <a:t> </a:t>
            </a:r>
            <a:r>
              <a:rPr lang="en-US" dirty="0" err="1"/>
              <a:t>recente</a:t>
            </a:r>
            <a:r>
              <a:rPr lang="en-US" dirty="0"/>
              <a:t> ID van de Amazon Linux AMI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bepalen</a:t>
            </a:r>
            <a:r>
              <a:rPr lang="en-US" dirty="0"/>
              <a:t> </a:t>
            </a:r>
            <a:r>
              <a:rPr lang="en-US" dirty="0" err="1"/>
              <a:t>kun</a:t>
            </a:r>
            <a:r>
              <a:rPr lang="en-US" dirty="0"/>
              <a:t> je </a:t>
            </a:r>
            <a:r>
              <a:rPr lang="en-US" dirty="0" err="1"/>
              <a:t>deze</a:t>
            </a:r>
            <a:r>
              <a:rPr lang="en-US" dirty="0"/>
              <a:t> code </a:t>
            </a:r>
            <a:r>
              <a:rPr lang="en-US" dirty="0" err="1"/>
              <a:t>gebruiken</a:t>
            </a:r>
            <a:r>
              <a:rPr lang="en-US" dirty="0"/>
              <a:t> om </a:t>
            </a:r>
            <a:r>
              <a:rPr lang="en-US" dirty="0" err="1"/>
              <a:t>dit</a:t>
            </a:r>
            <a:r>
              <a:rPr lang="en-US" dirty="0"/>
              <a:t> ID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bepalen</a:t>
            </a:r>
            <a:r>
              <a:rPr lang="en-US" dirty="0"/>
              <a:t>. Je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op de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in de resource:</a:t>
            </a: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Resources:</a:t>
            </a:r>
            <a:endParaRPr lang="en-US" sz="120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EC2WordPress: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Type: AWS::EC2::Instance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Properties: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ImageId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: !Ref AmazonLinux2AMI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</a:t>
            </a:r>
            <a:endParaRPr lang="en-US" sz="120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effectLst/>
            </a:endParaRPr>
          </a:p>
          <a:p>
            <a:endParaRPr lang="en-US" sz="1200" dirty="0">
              <a:effectLst/>
            </a:endParaRPr>
          </a:p>
          <a:p>
            <a:endParaRPr lang="en-US" sz="1200" dirty="0">
              <a:effectLst/>
            </a:endParaRPr>
          </a:p>
          <a:p>
            <a:pPr lvl="2"/>
            <a:endParaRPr lang="en-GB" sz="1200" dirty="0"/>
          </a:p>
          <a:p>
            <a:pPr lvl="2"/>
            <a:endParaRPr lang="en-GB" sz="1200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Depends on: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dirty="0"/>
              <a:t>Vaak </a:t>
            </a:r>
            <a:r>
              <a:rPr lang="en-US" dirty="0" err="1"/>
              <a:t>heeft</a:t>
            </a:r>
            <a:r>
              <a:rPr lang="en-US" dirty="0"/>
              <a:t> CloudFormation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door </a:t>
            </a:r>
            <a:r>
              <a:rPr lang="en-US" dirty="0" err="1"/>
              <a:t>welke</a:t>
            </a:r>
            <a:r>
              <a:rPr lang="en-US" dirty="0"/>
              <a:t> resources </a:t>
            </a:r>
            <a:r>
              <a:rPr lang="en-US" dirty="0" err="1"/>
              <a:t>afhankelijk</a:t>
            </a:r>
            <a:r>
              <a:rPr lang="en-US" dirty="0"/>
              <a:t> van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. Toch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soms</a:t>
            </a:r>
            <a:r>
              <a:rPr lang="en-US" dirty="0"/>
              <a:t> </a:t>
            </a:r>
            <a:r>
              <a:rPr lang="en-US" dirty="0" err="1"/>
              <a:t>fout</a:t>
            </a:r>
            <a:r>
              <a:rPr lang="en-US" dirty="0"/>
              <a:t>, dan </a:t>
            </a:r>
            <a:r>
              <a:rPr lang="en-US" dirty="0" err="1"/>
              <a:t>moet</a:t>
            </a:r>
            <a:r>
              <a:rPr lang="en-US" dirty="0"/>
              <a:t> je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handmatig</a:t>
            </a:r>
            <a:r>
              <a:rPr lang="en-US" dirty="0"/>
              <a:t> de </a:t>
            </a:r>
            <a:r>
              <a:rPr lang="en-US" dirty="0" err="1"/>
              <a:t>afhankelijkheden</a:t>
            </a:r>
            <a:r>
              <a:rPr lang="en-US" dirty="0"/>
              <a:t> </a:t>
            </a:r>
            <a:r>
              <a:rPr lang="en-US" dirty="0" err="1"/>
              <a:t>aangeven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Resources:</a:t>
            </a:r>
            <a:endParaRPr lang="en-US" sz="120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EC2WordPress: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</a:rPr>
              <a:t>    </a:t>
            </a:r>
            <a:r>
              <a:rPr lang="en-US" sz="1200" b="1" dirty="0" err="1">
                <a:latin typeface="Consolas" panose="020B0609020204030204" pitchFamily="49" charset="0"/>
              </a:rPr>
              <a:t>DependsOn</a:t>
            </a:r>
            <a:r>
              <a:rPr lang="en-US" sz="1200" b="1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</a:rPr>
              <a:t>      - </a:t>
            </a:r>
            <a:r>
              <a:rPr lang="en-US" sz="1200" b="1" dirty="0" err="1">
                <a:latin typeface="Consolas" panose="020B0609020204030204" pitchFamily="49" charset="0"/>
              </a:rPr>
              <a:t>WordPressDatabaseCluster</a:t>
            </a: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Type: AWS::EC2::Instance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Properties: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200" dirty="0" err="1">
                <a:effectLst/>
                <a:latin typeface="Consolas" panose="020B0609020204030204" pitchFamily="49" charset="0"/>
              </a:rPr>
              <a:t>ImageId</a:t>
            </a:r>
            <a:r>
              <a:rPr lang="en-US" sz="1200" dirty="0">
                <a:effectLst/>
                <a:latin typeface="Consolas" panose="020B0609020204030204" pitchFamily="49" charset="0"/>
              </a:rPr>
              <a:t>: !Ref AmazonLinux2AMI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…</a:t>
            </a:r>
            <a:r>
              <a:rPr lang="en-US" sz="120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1200" dirty="0">
              <a:effectLst/>
            </a:endParaRPr>
          </a:p>
          <a:p>
            <a:pPr marL="0" indent="0">
              <a:buNone/>
            </a:pPr>
            <a:r>
              <a:rPr lang="en-US" dirty="0" err="1"/>
              <a:t>Probeer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b="1" dirty="0"/>
              <a:t>zo </a:t>
            </a:r>
            <a:r>
              <a:rPr lang="en-US" b="1" dirty="0" err="1"/>
              <a:t>weinig</a:t>
            </a:r>
            <a:r>
              <a:rPr lang="en-US" b="1" dirty="0"/>
              <a:t> </a:t>
            </a:r>
            <a:r>
              <a:rPr lang="en-US" b="1" dirty="0" err="1"/>
              <a:t>mogelijk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: hoe </a:t>
            </a:r>
            <a:r>
              <a:rPr lang="en-US" dirty="0" err="1"/>
              <a:t>meer</a:t>
            </a:r>
            <a:r>
              <a:rPr lang="en-US" dirty="0"/>
              <a:t> CloudFormation parallel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uitvoeren</a:t>
            </a:r>
            <a:r>
              <a:rPr lang="en-US" dirty="0"/>
              <a:t>, hoe </a:t>
            </a:r>
            <a:r>
              <a:rPr lang="en-US" dirty="0" err="1"/>
              <a:t>sneller</a:t>
            </a:r>
            <a:r>
              <a:rPr lang="en-US" dirty="0"/>
              <a:t> de deployment </a:t>
            </a:r>
            <a:r>
              <a:rPr lang="en-US" dirty="0" err="1"/>
              <a:t>gaat</a:t>
            </a:r>
            <a:r>
              <a:rPr lang="en-US" dirty="0"/>
              <a:t>. De code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best </a:t>
            </a:r>
            <a:r>
              <a:rPr lang="en-US" dirty="0" err="1"/>
              <a:t>lelijk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sz="1200" dirty="0">
              <a:effectLst/>
            </a:endParaRPr>
          </a:p>
          <a:p>
            <a:pPr lvl="2"/>
            <a:endParaRPr lang="en-GB" sz="1200" dirty="0"/>
          </a:p>
          <a:p>
            <a:pPr lvl="2"/>
            <a:endParaRPr lang="en-GB" sz="1200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Visual studio code extensions:</a:t>
            </a:r>
            <a:br>
              <a:rPr lang="en-GB" dirty="0"/>
            </a:br>
            <a:endParaRPr lang="en-GB" dirty="0"/>
          </a:p>
          <a:p>
            <a:r>
              <a:rPr lang="en-US" b="1" dirty="0"/>
              <a:t>VSCODE-CFN-LINT</a:t>
            </a:r>
          </a:p>
          <a:p>
            <a:pPr marL="0" indent="0">
              <a:buNone/>
            </a:pPr>
            <a:r>
              <a:rPr lang="en-US" dirty="0"/>
              <a:t>     Is </a:t>
            </a:r>
            <a:r>
              <a:rPr lang="en-US" dirty="0" err="1"/>
              <a:t>een</a:t>
            </a:r>
            <a:r>
              <a:rPr lang="en-US" dirty="0"/>
              <a:t> linter </a:t>
            </a:r>
            <a:r>
              <a:rPr lang="en-US" dirty="0" err="1"/>
              <a:t>voor</a:t>
            </a:r>
            <a:r>
              <a:rPr lang="en-US" dirty="0"/>
              <a:t> CloudFormation.</a:t>
            </a:r>
          </a:p>
          <a:p>
            <a:pPr marL="0" indent="0">
              <a:buNone/>
            </a:pPr>
            <a:r>
              <a:rPr lang="en-US" dirty="0"/>
              <a:t>     Als </a:t>
            </a:r>
            <a:r>
              <a:rPr lang="en-US" dirty="0" err="1"/>
              <a:t>dit</a:t>
            </a:r>
            <a:r>
              <a:rPr lang="en-US" dirty="0"/>
              <a:t> je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kennismaking</a:t>
            </a:r>
            <a:r>
              <a:rPr lang="en-US" dirty="0"/>
              <a:t> met CloudFormation is, </a:t>
            </a:r>
            <a:r>
              <a:rPr lang="en-US" dirty="0" err="1"/>
              <a:t>negeer</a:t>
            </a:r>
            <a:r>
              <a:rPr lang="en-US" dirty="0"/>
              <a:t> dan warnings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cfn</a:t>
            </a:r>
            <a:r>
              <a:rPr lang="en-US" dirty="0"/>
              <a:t>-lint.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Visual studio code extensions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Tips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E80D9-4CA9-1C04-7A08-9560321F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55" y="2420769"/>
            <a:ext cx="4895850" cy="306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Gebruik</a:t>
            </a:r>
            <a:r>
              <a:rPr lang="en-US" sz="1300" dirty="0"/>
              <a:t> de handout </a:t>
            </a:r>
            <a:r>
              <a:rPr lang="en-US" sz="1300" dirty="0" err="1"/>
              <a:t>alleen</a:t>
            </a:r>
            <a:r>
              <a:rPr lang="en-US" sz="1300" dirty="0"/>
              <a:t> om het diagram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bekijken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Als je er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uitkomt</a:t>
            </a:r>
            <a:r>
              <a:rPr lang="en-US" sz="1300" dirty="0"/>
              <a:t>, ga </a:t>
            </a:r>
            <a:r>
              <a:rPr lang="en-US" sz="1300" dirty="0" err="1"/>
              <a:t>eerst</a:t>
            </a:r>
            <a:r>
              <a:rPr lang="en-US" sz="1300" dirty="0"/>
              <a:t> </a:t>
            </a:r>
            <a:r>
              <a:rPr lang="en-US" sz="1300" dirty="0" err="1"/>
              <a:t>zelf</a:t>
            </a:r>
            <a:r>
              <a:rPr lang="en-US" sz="1300" dirty="0"/>
              <a:t> </a:t>
            </a:r>
            <a:r>
              <a:rPr lang="en-US" sz="1300" dirty="0" err="1"/>
              <a:t>nadenken</a:t>
            </a:r>
            <a:r>
              <a:rPr lang="en-US" sz="1300" dirty="0"/>
              <a:t> </a:t>
            </a:r>
            <a:r>
              <a:rPr lang="en-US" sz="1300" dirty="0" err="1"/>
              <a:t>waarom</a:t>
            </a:r>
            <a:r>
              <a:rPr lang="en-US" sz="1300" dirty="0"/>
              <a:t> </a:t>
            </a:r>
            <a:r>
              <a:rPr lang="en-US" sz="1300" dirty="0" err="1"/>
              <a:t>iets</a:t>
            </a:r>
            <a:r>
              <a:rPr lang="en-US" sz="1300" dirty="0"/>
              <a:t>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werkt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Als je er dan </a:t>
            </a:r>
            <a:r>
              <a:rPr lang="en-US" sz="1300" dirty="0" err="1"/>
              <a:t>nog</a:t>
            </a:r>
            <a:r>
              <a:rPr lang="en-US" sz="1300" dirty="0"/>
              <a:t> steeds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uitkomt</a:t>
            </a:r>
            <a:r>
              <a:rPr lang="en-US" sz="1300" dirty="0"/>
              <a:t>, lees de “hints” in de handout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probeer</a:t>
            </a:r>
            <a:r>
              <a:rPr lang="en-US" sz="1300" dirty="0"/>
              <a:t> er </a:t>
            </a:r>
            <a:r>
              <a:rPr lang="en-US" sz="1300" dirty="0" err="1"/>
              <a:t>alsnog</a:t>
            </a:r>
            <a:r>
              <a:rPr lang="en-US" sz="1300" dirty="0"/>
              <a:t> </a:t>
            </a:r>
            <a:r>
              <a:rPr lang="en-US" sz="1300" dirty="0" err="1"/>
              <a:t>zelf</a:t>
            </a:r>
            <a:r>
              <a:rPr lang="en-US" sz="1300" dirty="0"/>
              <a:t> </a:t>
            </a:r>
            <a:r>
              <a:rPr lang="en-US" sz="1300" dirty="0" err="1"/>
              <a:t>uit</a:t>
            </a:r>
            <a:r>
              <a:rPr lang="en-US" sz="1300" dirty="0"/>
              <a:t>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komen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De </a:t>
            </a:r>
            <a:r>
              <a:rPr lang="en-US" sz="1300" dirty="0" err="1"/>
              <a:t>oplossing</a:t>
            </a:r>
            <a:r>
              <a:rPr lang="en-US" sz="1300" dirty="0"/>
              <a:t> </a:t>
            </a:r>
            <a:r>
              <a:rPr lang="en-US" sz="1300" dirty="0" err="1"/>
              <a:t>staat</a:t>
            </a:r>
            <a:r>
              <a:rPr lang="en-US" sz="1300" dirty="0"/>
              <a:t> </a:t>
            </a:r>
            <a:r>
              <a:rPr lang="en-US" sz="1300" dirty="0" err="1"/>
              <a:t>zowel</a:t>
            </a:r>
            <a:r>
              <a:rPr lang="en-US" sz="1300" dirty="0"/>
              <a:t> in de handouts </a:t>
            </a:r>
            <a:r>
              <a:rPr lang="en-US" sz="1300" dirty="0" err="1"/>
              <a:t>als</a:t>
            </a:r>
            <a:r>
              <a:rPr lang="en-US" sz="1300" dirty="0"/>
              <a:t> in de </a:t>
            </a:r>
            <a:r>
              <a:rPr lang="en-US" sz="1300" dirty="0" err="1"/>
              <a:t>github</a:t>
            </a:r>
            <a:r>
              <a:rPr lang="en-US" sz="1300" dirty="0"/>
              <a:t>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Heb je dan </a:t>
            </a:r>
            <a:r>
              <a:rPr lang="en-US" sz="1300" dirty="0" err="1"/>
              <a:t>nog</a:t>
            </a:r>
            <a:r>
              <a:rPr lang="en-US" sz="1300" dirty="0"/>
              <a:t> steeds </a:t>
            </a:r>
            <a:r>
              <a:rPr lang="en-US" sz="1300" dirty="0" err="1"/>
              <a:t>vragen</a:t>
            </a:r>
            <a:r>
              <a:rPr lang="en-US" sz="1300" dirty="0"/>
              <a:t>, </a:t>
            </a:r>
            <a:r>
              <a:rPr lang="en-US" sz="1300" dirty="0" err="1"/>
              <a:t>stel</a:t>
            </a:r>
            <a:r>
              <a:rPr lang="en-US" sz="1300" dirty="0"/>
              <a:t> ze </a:t>
            </a:r>
            <a:r>
              <a:rPr lang="en-US" sz="1300" dirty="0" err="1"/>
              <a:t>aan</a:t>
            </a:r>
            <a:r>
              <a:rPr lang="en-US" sz="1300" dirty="0"/>
              <a:t> </a:t>
            </a:r>
            <a:r>
              <a:rPr lang="en-US" sz="1300" dirty="0" err="1"/>
              <a:t>ons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8619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1 - demo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E80D9-4CA9-1C04-7A08-9560321F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55" y="2420769"/>
            <a:ext cx="4895850" cy="306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VPC (demo)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Internet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2 public 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1 route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je </a:t>
            </a:r>
            <a:r>
              <a:rPr lang="en-US" sz="1300" b="1" dirty="0"/>
              <a:t>naam</a:t>
            </a:r>
            <a:r>
              <a:rPr lang="en-US" sz="1300" dirty="0"/>
              <a:t> mee </a:t>
            </a:r>
            <a:r>
              <a:rPr lang="en-US" sz="1300" dirty="0" err="1"/>
              <a:t>als</a:t>
            </a:r>
            <a:r>
              <a:rPr lang="en-US" sz="1300" dirty="0"/>
              <a:t> parameter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dirty="0" err="1"/>
              <a:t>dit</a:t>
            </a:r>
            <a:r>
              <a:rPr lang="en-US" sz="1300" dirty="0"/>
              <a:t>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dirty="0" err="1"/>
              <a:t>onderdeel</a:t>
            </a:r>
            <a:r>
              <a:rPr lang="en-US" sz="1300" dirty="0"/>
              <a:t> van de </a:t>
            </a:r>
            <a:r>
              <a:rPr lang="en-US" sz="1300" b="1" dirty="0"/>
              <a:t>name</a:t>
            </a:r>
            <a:r>
              <a:rPr lang="en-US" sz="1300" dirty="0"/>
              <a:t> </a:t>
            </a:r>
            <a:r>
              <a:rPr lang="en-US" sz="1300" b="1" dirty="0"/>
              <a:t>tag</a:t>
            </a:r>
            <a:r>
              <a:rPr lang="en-US" sz="1300" dirty="0"/>
              <a:t> </a:t>
            </a:r>
            <a:r>
              <a:rPr lang="en-US" sz="1300" dirty="0" err="1"/>
              <a:t>bij</a:t>
            </a:r>
            <a:r>
              <a:rPr lang="en-US" sz="1300" dirty="0"/>
              <a:t> alle resources (</a:t>
            </a:r>
            <a:r>
              <a:rPr lang="en-US" sz="1300" dirty="0" err="1"/>
              <a:t>bijv</a:t>
            </a:r>
            <a:r>
              <a:rPr lang="en-US" sz="1300" dirty="0"/>
              <a:t>: VPC-Frederique, </a:t>
            </a:r>
            <a:r>
              <a:rPr lang="en-US" sz="1300" dirty="0" err="1"/>
              <a:t>InternetGateway</a:t>
            </a:r>
            <a:r>
              <a:rPr lang="en-US" sz="1300" dirty="0"/>
              <a:t>-Frederique, </a:t>
            </a:r>
            <a:r>
              <a:rPr lang="en-US" sz="1300" dirty="0" err="1"/>
              <a:t>etc</a:t>
            </a:r>
            <a:r>
              <a:rPr lang="en-US" sz="1300" dirty="0"/>
              <a:t>). 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52415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Deploy </a:t>
            </a:r>
            <a:r>
              <a:rPr lang="en-GB" dirty="0" err="1"/>
              <a:t>een</a:t>
            </a:r>
            <a:r>
              <a:rPr lang="en-GB" dirty="0"/>
              <a:t> virtual machine met WordPress (database </a:t>
            </a:r>
            <a:r>
              <a:rPr lang="en-GB" dirty="0" err="1"/>
              <a:t>draait</a:t>
            </a:r>
            <a:r>
              <a:rPr lang="en-GB" dirty="0"/>
              <a:t> elders)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2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Security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de </a:t>
            </a:r>
            <a:r>
              <a:rPr lang="en-US" sz="1300" b="1" dirty="0"/>
              <a:t>EC2 key name </a:t>
            </a:r>
            <a:r>
              <a:rPr lang="en-US" sz="1300" dirty="0" err="1"/>
              <a:t>en</a:t>
            </a:r>
            <a:r>
              <a:rPr lang="en-US" sz="1300" dirty="0"/>
              <a:t> het </a:t>
            </a:r>
            <a:r>
              <a:rPr lang="en-US" sz="1300" b="1" dirty="0"/>
              <a:t>EC2 instance type </a:t>
            </a:r>
            <a:r>
              <a:rPr lang="en-US" sz="1300" dirty="0"/>
              <a:t>mee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b="1" dirty="0"/>
              <a:t>parameter</a:t>
            </a:r>
          </a:p>
          <a:p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b="1" dirty="0"/>
              <a:t>t2.micro </a:t>
            </a:r>
            <a:r>
              <a:rPr lang="en-US" sz="1300" dirty="0" err="1"/>
              <a:t>als</a:t>
            </a:r>
            <a:r>
              <a:rPr lang="en-US" sz="1300" dirty="0"/>
              <a:t> default </a:t>
            </a:r>
            <a:r>
              <a:rPr lang="en-US" sz="1300" dirty="0" err="1"/>
              <a:t>voor</a:t>
            </a:r>
            <a:r>
              <a:rPr lang="en-US" sz="1300" dirty="0"/>
              <a:t> het instance type</a:t>
            </a:r>
          </a:p>
          <a:p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b="1" dirty="0" err="1"/>
              <a:t>WordpressUserName</a:t>
            </a:r>
            <a:r>
              <a:rPr lang="en-US" sz="1300" b="1" dirty="0"/>
              <a:t>, </a:t>
            </a:r>
            <a:r>
              <a:rPr lang="en-US" sz="1300" b="1" dirty="0" err="1"/>
              <a:t>WordPressPassword</a:t>
            </a:r>
            <a:r>
              <a:rPr lang="en-US" sz="1300" b="1" dirty="0"/>
              <a:t> </a:t>
            </a:r>
            <a:r>
              <a:rPr lang="en-US" sz="1300" b="1" dirty="0" err="1"/>
              <a:t>en</a:t>
            </a:r>
            <a:r>
              <a:rPr lang="en-US" sz="1300" b="1" dirty="0"/>
              <a:t> </a:t>
            </a:r>
            <a:r>
              <a:rPr lang="en-US" sz="1300" b="1" dirty="0" err="1"/>
              <a:t>WordPressEndpoint</a:t>
            </a:r>
            <a:r>
              <a:rPr lang="en-US" sz="1300" b="1" dirty="0"/>
              <a:t> </a:t>
            </a:r>
            <a:r>
              <a:rPr lang="en-US" sz="1300" dirty="0"/>
              <a:t>mee </a:t>
            </a:r>
            <a:r>
              <a:rPr lang="en-US" sz="1300" dirty="0" err="1"/>
              <a:t>als</a:t>
            </a:r>
            <a:r>
              <a:rPr lang="en-US" sz="1300" dirty="0"/>
              <a:t> parameter, </a:t>
            </a:r>
            <a:r>
              <a:rPr lang="en-US" sz="1300" dirty="0" err="1"/>
              <a:t>zie</a:t>
            </a:r>
            <a:r>
              <a:rPr lang="en-US" sz="1300" dirty="0"/>
              <a:t> handout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volgende</a:t>
            </a:r>
            <a:r>
              <a:rPr lang="en-US" sz="1300" dirty="0"/>
              <a:t> slide.</a:t>
            </a:r>
          </a:p>
          <a:p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het </a:t>
            </a:r>
            <a:r>
              <a:rPr lang="en-US" sz="1300" b="1" dirty="0"/>
              <a:t>public IP </a:t>
            </a:r>
            <a:r>
              <a:rPr lang="en-US" sz="1300" dirty="0" err="1"/>
              <a:t>adres</a:t>
            </a:r>
            <a:r>
              <a:rPr lang="en-US" sz="1300" dirty="0"/>
              <a:t> </a:t>
            </a:r>
            <a:r>
              <a:rPr lang="en-US" sz="1300" dirty="0" err="1"/>
              <a:t>terug</a:t>
            </a:r>
            <a:r>
              <a:rPr lang="en-US" sz="1300" dirty="0"/>
              <a:t>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b="1" dirty="0"/>
              <a:t>output</a:t>
            </a:r>
          </a:p>
          <a:p>
            <a:endParaRPr lang="en-US" sz="1300" b="1" dirty="0"/>
          </a:p>
          <a:p>
            <a:r>
              <a:rPr lang="en-US" sz="1300" dirty="0"/>
              <a:t>Sta </a:t>
            </a:r>
            <a:r>
              <a:rPr lang="en-US" sz="1300" dirty="0" err="1"/>
              <a:t>zowel</a:t>
            </a:r>
            <a:r>
              <a:rPr lang="en-US" sz="1300" dirty="0"/>
              <a:t> </a:t>
            </a:r>
            <a:r>
              <a:rPr lang="en-US" sz="1300" dirty="0" err="1"/>
              <a:t>ssh</a:t>
            </a:r>
            <a:r>
              <a:rPr lang="en-US" sz="1300" dirty="0"/>
              <a:t> (</a:t>
            </a:r>
            <a:r>
              <a:rPr lang="en-US" sz="1300" dirty="0" err="1"/>
              <a:t>poort</a:t>
            </a:r>
            <a:r>
              <a:rPr lang="en-US" sz="1300" dirty="0"/>
              <a:t> 22) </a:t>
            </a:r>
            <a:r>
              <a:rPr lang="en-US" sz="1300" dirty="0" err="1"/>
              <a:t>als</a:t>
            </a:r>
            <a:r>
              <a:rPr lang="en-US" sz="1300" dirty="0"/>
              <a:t> http (</a:t>
            </a:r>
            <a:r>
              <a:rPr lang="en-US" sz="1300" dirty="0" err="1"/>
              <a:t>poort</a:t>
            </a:r>
            <a:r>
              <a:rPr lang="en-US" sz="1300" dirty="0"/>
              <a:t> 80) </a:t>
            </a:r>
            <a:r>
              <a:rPr lang="en-US" sz="1300" dirty="0" err="1"/>
              <a:t>verkeer</a:t>
            </a:r>
            <a:r>
              <a:rPr lang="en-US" sz="1300" dirty="0"/>
              <a:t> toe in de security group.</a:t>
            </a:r>
          </a:p>
          <a:p>
            <a:endParaRPr lang="en-US" sz="1300" dirty="0"/>
          </a:p>
          <a:p>
            <a:r>
              <a:rPr lang="en-US" sz="1300" dirty="0" err="1"/>
              <a:t>Gebruik</a:t>
            </a:r>
            <a:r>
              <a:rPr lang="en-US" sz="1300" dirty="0"/>
              <a:t> de parameters </a:t>
            </a:r>
            <a:r>
              <a:rPr lang="en-US" sz="1300" dirty="0" err="1"/>
              <a:t>en</a:t>
            </a:r>
            <a:r>
              <a:rPr lang="en-US" sz="1300" dirty="0"/>
              <a:t> de </a:t>
            </a:r>
            <a:r>
              <a:rPr lang="en-US" sz="1300" dirty="0" err="1"/>
              <a:t>UserData</a:t>
            </a:r>
            <a:r>
              <a:rPr lang="en-US" sz="1300" dirty="0"/>
              <a:t> </a:t>
            </a:r>
            <a:r>
              <a:rPr lang="en-US" sz="1300" dirty="0" err="1"/>
              <a:t>zoals</a:t>
            </a:r>
            <a:r>
              <a:rPr lang="en-US" sz="1300" dirty="0"/>
              <a:t> die in de handout </a:t>
            </a:r>
            <a:r>
              <a:rPr lang="en-US" sz="1300" dirty="0" err="1"/>
              <a:t>staat</a:t>
            </a:r>
            <a:endParaRPr lang="en-US" sz="1300" dirty="0"/>
          </a:p>
          <a:p>
            <a:endParaRPr lang="en-US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80071-8F8C-8E49-9E46-EEF39DF7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3" y="2680285"/>
            <a:ext cx="52768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Deploy </a:t>
            </a:r>
            <a:r>
              <a:rPr lang="en-GB" dirty="0" err="1"/>
              <a:t>een</a:t>
            </a:r>
            <a:r>
              <a:rPr lang="en-GB" dirty="0"/>
              <a:t> virtual machine met WordPress (database </a:t>
            </a:r>
            <a:r>
              <a:rPr lang="en-GB" dirty="0" err="1"/>
              <a:t>draait</a:t>
            </a:r>
            <a:r>
              <a:rPr lang="en-GB" dirty="0"/>
              <a:t> in je eigen VPC)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3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3801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Aurora MySQL Serverless database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Database Subnet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Security Group</a:t>
            </a:r>
          </a:p>
          <a:p>
            <a:endParaRPr lang="en-US" sz="1300" dirty="0"/>
          </a:p>
          <a:p>
            <a:r>
              <a:rPr lang="en-US" sz="1300" dirty="0"/>
              <a:t>Let op: je </a:t>
            </a:r>
            <a:r>
              <a:rPr lang="en-US" sz="1300" dirty="0" err="1"/>
              <a:t>kunt</a:t>
            </a:r>
            <a:r>
              <a:rPr lang="en-US" sz="1300" dirty="0"/>
              <a:t> </a:t>
            </a:r>
            <a:r>
              <a:rPr lang="en-US" sz="1300" dirty="0" err="1"/>
              <a:t>hier</a:t>
            </a:r>
            <a:r>
              <a:rPr lang="en-US" sz="1300" dirty="0"/>
              <a:t> direct </a:t>
            </a:r>
            <a:r>
              <a:rPr lang="en-US" sz="1300" dirty="0" err="1"/>
              <a:t>een</a:t>
            </a:r>
            <a:r>
              <a:rPr lang="en-US" sz="1300" dirty="0"/>
              <a:t> eigen database mee </a:t>
            </a:r>
            <a:r>
              <a:rPr lang="en-US" sz="1300" dirty="0" err="1"/>
              <a:t>aanmaken</a:t>
            </a:r>
            <a:r>
              <a:rPr lang="en-US" sz="1300" dirty="0"/>
              <a:t> </a:t>
            </a:r>
            <a:r>
              <a:rPr lang="en-US" sz="1300" dirty="0" err="1"/>
              <a:t>bij</a:t>
            </a:r>
            <a:r>
              <a:rPr lang="en-US" sz="1300" dirty="0"/>
              <a:t> het </a:t>
            </a:r>
            <a:r>
              <a:rPr lang="en-US" sz="1300" dirty="0" err="1"/>
              <a:t>aanmaken</a:t>
            </a:r>
            <a:r>
              <a:rPr lang="en-US" sz="1300" dirty="0"/>
              <a:t> van de Aurora database.</a:t>
            </a:r>
          </a:p>
          <a:p>
            <a:endParaRPr lang="en-US" sz="1300" dirty="0"/>
          </a:p>
          <a:p>
            <a:r>
              <a:rPr lang="en-US" sz="1300" dirty="0"/>
              <a:t>In de handout </a:t>
            </a:r>
            <a:r>
              <a:rPr lang="en-US" sz="1300" dirty="0" err="1"/>
              <a:t>staan</a:t>
            </a:r>
            <a:r>
              <a:rPr lang="en-US" sz="1300" dirty="0"/>
              <a:t> </a:t>
            </a:r>
            <a:r>
              <a:rPr lang="en-US" sz="1300" dirty="0" err="1"/>
              <a:t>nog</a:t>
            </a:r>
            <a:r>
              <a:rPr lang="en-US" sz="1300" dirty="0"/>
              <a:t> 2 bonus </a:t>
            </a:r>
            <a:r>
              <a:rPr lang="en-US" sz="1300" dirty="0" err="1"/>
              <a:t>opdrachten</a:t>
            </a:r>
            <a:r>
              <a:rPr lang="en-US" sz="1300" dirty="0"/>
              <a:t> om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kijken</a:t>
            </a:r>
            <a:r>
              <a:rPr lang="en-US" sz="1300" dirty="0"/>
              <a:t> </a:t>
            </a:r>
            <a:r>
              <a:rPr lang="en-US" sz="1300" dirty="0" err="1"/>
              <a:t>naar</a:t>
            </a:r>
            <a:r>
              <a:rPr lang="en-US" sz="1300" dirty="0"/>
              <a:t> Aurora Serverless databases:</a:t>
            </a:r>
          </a:p>
          <a:p>
            <a:pPr marL="285750" indent="-285750">
              <a:buFontTx/>
              <a:buChar char="-"/>
            </a:pPr>
            <a:r>
              <a:rPr lang="en-US" sz="1300" dirty="0" err="1"/>
              <a:t>Wacht</a:t>
            </a:r>
            <a:r>
              <a:rPr lang="en-US" sz="1300" dirty="0"/>
              <a:t> </a:t>
            </a:r>
            <a:r>
              <a:rPr lang="en-US" sz="1300" dirty="0" err="1"/>
              <a:t>totdat</a:t>
            </a:r>
            <a:r>
              <a:rPr lang="en-US" sz="1300" dirty="0"/>
              <a:t> de </a:t>
            </a:r>
            <a:r>
              <a:rPr lang="en-US" sz="1300" dirty="0" err="1"/>
              <a:t>AutoPause</a:t>
            </a:r>
            <a:r>
              <a:rPr lang="en-US" sz="1300" dirty="0"/>
              <a:t> in </a:t>
            </a:r>
            <a:r>
              <a:rPr lang="en-US" sz="1300" dirty="0" err="1"/>
              <a:t>werking</a:t>
            </a:r>
            <a:r>
              <a:rPr lang="en-US" sz="1300" dirty="0"/>
              <a:t> </a:t>
            </a:r>
            <a:r>
              <a:rPr lang="en-US" sz="1300" dirty="0" err="1"/>
              <a:t>treedt</a:t>
            </a:r>
            <a:r>
              <a:rPr lang="en-US" sz="1300" dirty="0"/>
              <a:t>, hoe lang </a:t>
            </a:r>
            <a:r>
              <a:rPr lang="en-US" sz="1300" dirty="0" err="1"/>
              <a:t>duurt</a:t>
            </a:r>
            <a:r>
              <a:rPr lang="en-US" sz="1300" dirty="0"/>
              <a:t> het </a:t>
            </a:r>
            <a:r>
              <a:rPr lang="en-US" sz="1300" dirty="0" err="1"/>
              <a:t>voordat</a:t>
            </a:r>
            <a:r>
              <a:rPr lang="en-US" sz="1300" dirty="0"/>
              <a:t> de database </a:t>
            </a:r>
            <a:r>
              <a:rPr lang="en-US" sz="1300" dirty="0" err="1"/>
              <a:t>weer</a:t>
            </a:r>
            <a:r>
              <a:rPr lang="en-US" sz="1300" dirty="0"/>
              <a:t> in </a:t>
            </a:r>
            <a:r>
              <a:rPr lang="en-US" sz="1300" dirty="0" err="1"/>
              <a:t>staat</a:t>
            </a:r>
            <a:r>
              <a:rPr lang="en-US" sz="1300" dirty="0"/>
              <a:t> is requests </a:t>
            </a:r>
            <a:r>
              <a:rPr lang="en-US" sz="1300" dirty="0" err="1"/>
              <a:t>af</a:t>
            </a:r>
            <a:r>
              <a:rPr lang="en-US" sz="1300" dirty="0"/>
              <a:t>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handelen</a:t>
            </a:r>
            <a:r>
              <a:rPr lang="en-US" sz="13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sz="1300" dirty="0" err="1"/>
              <a:t>Kun</a:t>
            </a:r>
            <a:r>
              <a:rPr lang="en-US" sz="1300" dirty="0"/>
              <a:t> je in de RDS monitoring </a:t>
            </a:r>
            <a:r>
              <a:rPr lang="en-US" sz="1300" dirty="0" err="1"/>
              <a:t>terugvinden</a:t>
            </a:r>
            <a:r>
              <a:rPr lang="en-US" sz="1300" dirty="0"/>
              <a:t> </a:t>
            </a:r>
            <a:r>
              <a:rPr lang="en-US" sz="1300" dirty="0" err="1"/>
              <a:t>waar</a:t>
            </a:r>
            <a:r>
              <a:rPr lang="en-US" sz="1300" dirty="0"/>
              <a:t> Aurora de </a:t>
            </a:r>
            <a:r>
              <a:rPr lang="en-US" sz="1300" dirty="0" err="1"/>
              <a:t>capaciteit</a:t>
            </a:r>
            <a:r>
              <a:rPr lang="en-US" sz="1300" dirty="0"/>
              <a:t> </a:t>
            </a:r>
            <a:r>
              <a:rPr lang="en-US" sz="1300" dirty="0" err="1"/>
              <a:t>aanpast</a:t>
            </a:r>
            <a:r>
              <a:rPr lang="en-US" sz="1300" dirty="0"/>
              <a:t>?</a:t>
            </a:r>
          </a:p>
          <a:p>
            <a:endParaRPr lang="en-US" sz="1300" dirty="0"/>
          </a:p>
          <a:p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4DF0-EC5F-32E0-009D-D0F321A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3" y="2461098"/>
            <a:ext cx="4752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 err="1"/>
              <a:t>Gebruik</a:t>
            </a:r>
            <a:r>
              <a:rPr lang="en-GB" dirty="0"/>
              <a:t> van metadata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cfn-init</a:t>
            </a:r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4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2600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err="1"/>
              <a:t>Voor</a:t>
            </a:r>
            <a:r>
              <a:rPr lang="en-US" sz="1300" dirty="0"/>
              <a:t> </a:t>
            </a:r>
            <a:r>
              <a:rPr lang="en-US" sz="1300" dirty="0" err="1"/>
              <a:t>gevorderden</a:t>
            </a:r>
            <a:r>
              <a:rPr lang="en-US" sz="1300" dirty="0"/>
              <a:t>: </a:t>
            </a:r>
            <a:r>
              <a:rPr lang="en-US" sz="1300" dirty="0" err="1"/>
              <a:t>als</a:t>
            </a:r>
            <a:r>
              <a:rPr lang="en-US" sz="1300" dirty="0"/>
              <a:t> je </a:t>
            </a:r>
            <a:r>
              <a:rPr lang="en-US" sz="1300" dirty="0" err="1"/>
              <a:t>opdracht</a:t>
            </a:r>
            <a:r>
              <a:rPr lang="en-US" sz="1300" dirty="0"/>
              <a:t> 3 </a:t>
            </a:r>
            <a:r>
              <a:rPr lang="en-US" sz="1300" dirty="0" err="1"/>
              <a:t>af</a:t>
            </a:r>
            <a:r>
              <a:rPr lang="en-US" sz="1300" dirty="0"/>
              <a:t> </a:t>
            </a:r>
            <a:r>
              <a:rPr lang="en-US" sz="1300" dirty="0" err="1"/>
              <a:t>hebt</a:t>
            </a:r>
            <a:r>
              <a:rPr lang="en-US" sz="1300" dirty="0"/>
              <a:t>, pas dan de </a:t>
            </a:r>
            <a:r>
              <a:rPr lang="en-US" sz="1300" dirty="0" err="1"/>
              <a:t>UserData</a:t>
            </a:r>
            <a:r>
              <a:rPr lang="en-US" sz="1300" dirty="0"/>
              <a:t> </a:t>
            </a:r>
            <a:r>
              <a:rPr lang="en-US" sz="1300" dirty="0" err="1"/>
              <a:t>aan</a:t>
            </a:r>
            <a:r>
              <a:rPr lang="en-US" sz="1300" dirty="0"/>
              <a:t> </a:t>
            </a:r>
            <a:r>
              <a:rPr lang="en-US" sz="1300" dirty="0" err="1"/>
              <a:t>zodat</a:t>
            </a:r>
            <a:r>
              <a:rPr lang="en-US" sz="1300" dirty="0"/>
              <a:t> </a:t>
            </a:r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dirty="0" err="1"/>
              <a:t>gemaakt</a:t>
            </a:r>
            <a:r>
              <a:rPr lang="en-US" sz="1300" dirty="0"/>
              <a:t> </a:t>
            </a:r>
            <a:r>
              <a:rPr lang="en-US" sz="1300" dirty="0" err="1"/>
              <a:t>wordt</a:t>
            </a:r>
            <a:r>
              <a:rPr lang="en-US" sz="1300" dirty="0"/>
              <a:t> van metadata </a:t>
            </a:r>
            <a:r>
              <a:rPr lang="en-US" sz="1300" dirty="0" err="1"/>
              <a:t>en</a:t>
            </a:r>
            <a:r>
              <a:rPr lang="en-US" sz="1300" dirty="0"/>
              <a:t> de tools </a:t>
            </a:r>
            <a:r>
              <a:rPr lang="en-US" sz="1300" dirty="0" err="1"/>
              <a:t>cfn-init</a:t>
            </a:r>
            <a:r>
              <a:rPr lang="en-US" sz="1300" dirty="0"/>
              <a:t>/</a:t>
            </a:r>
            <a:r>
              <a:rPr lang="en-US" sz="1300" dirty="0" err="1"/>
              <a:t>cfn</a:t>
            </a:r>
            <a:r>
              <a:rPr lang="en-US" sz="1300" dirty="0"/>
              <a:t>-signal.</a:t>
            </a:r>
          </a:p>
          <a:p>
            <a:endParaRPr lang="en-US" sz="1300" dirty="0"/>
          </a:p>
          <a:p>
            <a:r>
              <a:rPr lang="en-US" sz="1300" dirty="0" err="1"/>
              <a:t>Voordelen</a:t>
            </a:r>
            <a:r>
              <a:rPr lang="en-US" sz="13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Je </a:t>
            </a:r>
            <a:r>
              <a:rPr lang="en-US" sz="1300" dirty="0" err="1"/>
              <a:t>hebt</a:t>
            </a:r>
            <a:r>
              <a:rPr lang="en-US" sz="1300" dirty="0"/>
              <a:t> alle code, </a:t>
            </a:r>
            <a:r>
              <a:rPr lang="en-US" sz="1300" dirty="0" err="1"/>
              <a:t>ook</a:t>
            </a:r>
            <a:r>
              <a:rPr lang="en-US" sz="1300" dirty="0"/>
              <a:t> van </a:t>
            </a:r>
            <a:r>
              <a:rPr lang="en-US" sz="1300" dirty="0" err="1"/>
              <a:t>bestanden</a:t>
            </a:r>
            <a:r>
              <a:rPr lang="en-US" sz="1300" dirty="0"/>
              <a:t>, in </a:t>
            </a:r>
            <a:r>
              <a:rPr lang="en-US" sz="1300" dirty="0" err="1"/>
              <a:t>één</a:t>
            </a:r>
            <a:r>
              <a:rPr lang="en-US" sz="1300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CloudFormation </a:t>
            </a:r>
            <a:r>
              <a:rPr lang="en-US" sz="1300" dirty="0" err="1"/>
              <a:t>wacht</a:t>
            </a:r>
            <a:r>
              <a:rPr lang="en-US" sz="1300" dirty="0"/>
              <a:t> </a:t>
            </a:r>
            <a:r>
              <a:rPr lang="en-US" sz="1300" dirty="0" err="1"/>
              <a:t>totdat</a:t>
            </a:r>
            <a:r>
              <a:rPr lang="en-US" sz="1300" dirty="0"/>
              <a:t> de </a:t>
            </a:r>
            <a:r>
              <a:rPr lang="en-US" sz="1300" dirty="0" err="1"/>
              <a:t>initialisatie</a:t>
            </a:r>
            <a:r>
              <a:rPr lang="en-US" sz="1300" dirty="0"/>
              <a:t> </a:t>
            </a:r>
            <a:r>
              <a:rPr lang="en-US" sz="1300" dirty="0" err="1"/>
              <a:t>klaar</a:t>
            </a:r>
            <a:r>
              <a:rPr lang="en-US" sz="1300" dirty="0"/>
              <a:t> is (je </a:t>
            </a:r>
            <a:r>
              <a:rPr lang="en-US" sz="1300" dirty="0" err="1"/>
              <a:t>hoeft</a:t>
            </a:r>
            <a:r>
              <a:rPr lang="en-US" sz="1300" dirty="0"/>
              <a:t> </a:t>
            </a:r>
            <a:r>
              <a:rPr lang="en-US" sz="1300" dirty="0" err="1"/>
              <a:t>niet</a:t>
            </a:r>
            <a:r>
              <a:rPr lang="en-US" sz="1300" dirty="0"/>
              <a:t> </a:t>
            </a:r>
            <a:r>
              <a:rPr lang="en-US" sz="1300" dirty="0" err="1"/>
              <a:t>zelf</a:t>
            </a:r>
            <a:r>
              <a:rPr lang="en-US" sz="1300" dirty="0"/>
              <a:t> </a:t>
            </a:r>
            <a:r>
              <a:rPr lang="en-US" sz="1300" dirty="0" err="1"/>
              <a:t>meer</a:t>
            </a:r>
            <a:r>
              <a:rPr lang="en-US" sz="1300" dirty="0"/>
              <a:t> met tail –f in de </a:t>
            </a:r>
            <a:r>
              <a:rPr lang="en-US" sz="1300" dirty="0" err="1"/>
              <a:t>gaten</a:t>
            </a:r>
            <a:r>
              <a:rPr lang="en-US" sz="1300" dirty="0"/>
              <a:t>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houden</a:t>
            </a:r>
            <a:r>
              <a:rPr lang="en-US" sz="1300" dirty="0"/>
              <a:t> of </a:t>
            </a:r>
            <a:r>
              <a:rPr lang="en-US" sz="1300" dirty="0" err="1"/>
              <a:t>een</a:t>
            </a:r>
            <a:r>
              <a:rPr lang="en-US" sz="1300" dirty="0"/>
              <a:t> server </a:t>
            </a:r>
            <a:r>
              <a:rPr lang="en-US" sz="1300" dirty="0" err="1"/>
              <a:t>te</a:t>
            </a:r>
            <a:r>
              <a:rPr lang="en-US" sz="1300" dirty="0"/>
              <a:t> </a:t>
            </a:r>
            <a:r>
              <a:rPr lang="en-US" sz="1300" dirty="0" err="1"/>
              <a:t>gebruiken</a:t>
            </a:r>
            <a:r>
              <a:rPr lang="en-US" sz="1300" dirty="0"/>
              <a:t> is).</a:t>
            </a:r>
          </a:p>
          <a:p>
            <a:endParaRPr lang="en-US" sz="1300" dirty="0"/>
          </a:p>
          <a:p>
            <a:r>
              <a:rPr lang="en-US" sz="1300" dirty="0"/>
              <a:t>https://docs.aws.amazon.com/AWSCloudFormation/latest/UserGuide/aws-resource-init.html</a:t>
            </a:r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4DF0-EC5F-32E0-009D-D0F321A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3" y="2461098"/>
            <a:ext cx="4752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</a:t>
            </a:r>
            <a:r>
              <a:rPr lang="en-GB" dirty="0" err="1"/>
              <a:t>Opdracht</a:t>
            </a:r>
            <a:r>
              <a:rPr lang="en-GB" dirty="0"/>
              <a:t> 1 - demo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E80D9-4CA9-1C04-7A08-9560321F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55" y="2420769"/>
            <a:ext cx="4895850" cy="306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63A9-1201-E723-6749-86B58A4D9B19}"/>
              </a:ext>
            </a:extLst>
          </p:cNvPr>
          <p:cNvSpPr txBox="1"/>
          <p:nvPr/>
        </p:nvSpPr>
        <p:spPr>
          <a:xfrm>
            <a:off x="6498077" y="2461098"/>
            <a:ext cx="4387174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VPC (demo)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Internet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2 public 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1 route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dirty="0" err="1"/>
              <a:t>Geef</a:t>
            </a:r>
            <a:r>
              <a:rPr lang="en-US" sz="1300" dirty="0"/>
              <a:t> je </a:t>
            </a:r>
            <a:r>
              <a:rPr lang="en-US" sz="1300" b="1" dirty="0"/>
              <a:t>naam</a:t>
            </a:r>
            <a:r>
              <a:rPr lang="en-US" sz="1300" dirty="0"/>
              <a:t> mee </a:t>
            </a:r>
            <a:r>
              <a:rPr lang="en-US" sz="1300" dirty="0" err="1"/>
              <a:t>als</a:t>
            </a:r>
            <a:r>
              <a:rPr lang="en-US" sz="1300" dirty="0"/>
              <a:t> parameter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gebruik</a:t>
            </a:r>
            <a:r>
              <a:rPr lang="en-US" sz="1300" dirty="0"/>
              <a:t> </a:t>
            </a:r>
            <a:r>
              <a:rPr lang="en-US" sz="1300" dirty="0" err="1"/>
              <a:t>dit</a:t>
            </a:r>
            <a:r>
              <a:rPr lang="en-US" sz="1300" dirty="0"/>
              <a:t> </a:t>
            </a:r>
            <a:r>
              <a:rPr lang="en-US" sz="1300" dirty="0" err="1"/>
              <a:t>als</a:t>
            </a:r>
            <a:r>
              <a:rPr lang="en-US" sz="1300" dirty="0"/>
              <a:t> </a:t>
            </a:r>
            <a:r>
              <a:rPr lang="en-US" sz="1300" dirty="0" err="1"/>
              <a:t>onderdeel</a:t>
            </a:r>
            <a:r>
              <a:rPr lang="en-US" sz="1300" dirty="0"/>
              <a:t> van de </a:t>
            </a:r>
            <a:r>
              <a:rPr lang="en-US" sz="1300" b="1" dirty="0"/>
              <a:t>name</a:t>
            </a:r>
            <a:r>
              <a:rPr lang="en-US" sz="1300" dirty="0"/>
              <a:t> </a:t>
            </a:r>
            <a:r>
              <a:rPr lang="en-US" sz="1300" b="1" dirty="0"/>
              <a:t>tag</a:t>
            </a:r>
            <a:r>
              <a:rPr lang="en-US" sz="1300" dirty="0"/>
              <a:t> </a:t>
            </a:r>
            <a:r>
              <a:rPr lang="en-US" sz="1300" dirty="0" err="1"/>
              <a:t>bij</a:t>
            </a:r>
            <a:r>
              <a:rPr lang="en-US" sz="1300" dirty="0"/>
              <a:t> alle resources (</a:t>
            </a:r>
            <a:r>
              <a:rPr lang="en-US" sz="1300" dirty="0" err="1"/>
              <a:t>bijv</a:t>
            </a:r>
            <a:r>
              <a:rPr lang="en-US" sz="1300" dirty="0"/>
              <a:t>: VPC-Frederique, </a:t>
            </a:r>
            <a:r>
              <a:rPr lang="en-US" sz="1300" dirty="0" err="1"/>
              <a:t>InternetGateway</a:t>
            </a:r>
            <a:r>
              <a:rPr lang="en-US" sz="1300" dirty="0"/>
              <a:t>-Frederique, </a:t>
            </a:r>
            <a:r>
              <a:rPr lang="en-US" sz="1300" dirty="0" err="1"/>
              <a:t>etc</a:t>
            </a:r>
            <a:r>
              <a:rPr lang="en-US" sz="1300" dirty="0"/>
              <a:t>). 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890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993" y="1291640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Tot slot…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workshop: tot slot…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15B10-8C42-A4AF-61F6-0C42DC78B6AA}"/>
              </a:ext>
            </a:extLst>
          </p:cNvPr>
          <p:cNvSpPr txBox="1"/>
          <p:nvPr/>
        </p:nvSpPr>
        <p:spPr>
          <a:xfrm>
            <a:off x="1130461" y="2096340"/>
            <a:ext cx="9931078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Mocht</a:t>
            </a:r>
            <a:r>
              <a:rPr lang="en-US" dirty="0"/>
              <a:t> je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: clone de repository:</a:t>
            </a:r>
          </a:p>
          <a:p>
            <a:r>
              <a:rPr lang="en-US" dirty="0"/>
              <a:t>     git clone </a:t>
            </a:r>
            <a:r>
              <a:rPr lang="en-US" sz="1800" b="1" dirty="0">
                <a:solidFill>
                  <a:srgbClr val="E63232"/>
                </a:solidFill>
              </a:rPr>
              <a:t>https://github.com/FrederiqueRetsema/workshops2023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vraag</a:t>
            </a:r>
            <a:r>
              <a:rPr lang="en-US" dirty="0"/>
              <a:t> 2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username,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endpoint </a:t>
            </a:r>
            <a:r>
              <a:rPr lang="en-US" dirty="0" err="1"/>
              <a:t>nodig</a:t>
            </a:r>
            <a:r>
              <a:rPr lang="en-US" dirty="0"/>
              <a:t>:</a:t>
            </a:r>
          </a:p>
          <a:p>
            <a:endParaRPr lang="en-US" dirty="0">
              <a:effectLst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WordpressUserName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WorkshopUser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WordpressPassword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WorkshopWachtwoord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NoEcho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WordpressEndpoint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'1.2.3.4'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BCE3C-2B8A-E24B-DEE3-1C9A2DB9F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608" y="4201610"/>
            <a:ext cx="4106222" cy="236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8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Agenda</a:t>
            </a:r>
            <a:br>
              <a:rPr lang="en-GB" dirty="0"/>
            </a:br>
            <a:endParaRPr lang="en-GB" dirty="0"/>
          </a:p>
          <a:p>
            <a:pPr marL="342900" lvl="2" indent="-342900">
              <a:buAutoNum type="arabicParenR"/>
            </a:pPr>
            <a:r>
              <a:rPr lang="en-GB" dirty="0" err="1"/>
              <a:t>Presentatie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 - Wat is CloudFormation</a:t>
            </a:r>
          </a:p>
          <a:p>
            <a:pPr lvl="2"/>
            <a:r>
              <a:rPr lang="en-GB" dirty="0"/>
              <a:t>      - 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CloudFormation template er </a:t>
            </a:r>
            <a:r>
              <a:rPr lang="en-GB" dirty="0" err="1"/>
              <a:t>uit</a:t>
            </a:r>
            <a:endParaRPr lang="en-GB" dirty="0"/>
          </a:p>
          <a:p>
            <a:pPr lvl="2"/>
            <a:r>
              <a:rPr lang="en-GB" dirty="0"/>
              <a:t>      - </a:t>
            </a:r>
            <a:r>
              <a:rPr lang="en-GB" dirty="0" err="1"/>
              <a:t>Overzicht</a:t>
            </a:r>
            <a:r>
              <a:rPr lang="en-GB" dirty="0"/>
              <a:t> van de </a:t>
            </a:r>
            <a:r>
              <a:rPr lang="en-GB" dirty="0" err="1"/>
              <a:t>opdrachten</a:t>
            </a:r>
            <a:r>
              <a:rPr lang="en-GB" dirty="0"/>
              <a:t> in </a:t>
            </a:r>
            <a:r>
              <a:rPr lang="en-GB" dirty="0" err="1"/>
              <a:t>deze</a:t>
            </a:r>
            <a:r>
              <a:rPr lang="en-GB" dirty="0"/>
              <a:t> workshop</a:t>
            </a:r>
          </a:p>
          <a:p>
            <a:pPr lvl="2"/>
            <a:r>
              <a:rPr lang="en-GB" dirty="0"/>
              <a:t>      - Hoe </a:t>
            </a:r>
            <a:r>
              <a:rPr lang="en-GB" dirty="0" err="1"/>
              <a:t>pak</a:t>
            </a:r>
            <a:r>
              <a:rPr lang="en-GB" dirty="0"/>
              <a:t> je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aan</a:t>
            </a:r>
            <a:endParaRPr lang="en-GB" b="1" dirty="0"/>
          </a:p>
          <a:p>
            <a:pPr lvl="2"/>
            <a:r>
              <a:rPr lang="en-GB" dirty="0"/>
              <a:t>2)   </a:t>
            </a: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de slag: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1: Maak </a:t>
            </a:r>
            <a:r>
              <a:rPr lang="en-GB" dirty="0" err="1"/>
              <a:t>een</a:t>
            </a:r>
            <a:r>
              <a:rPr lang="en-GB" dirty="0"/>
              <a:t> virtual network met (</a:t>
            </a:r>
            <a:r>
              <a:rPr lang="en-GB" dirty="0" err="1"/>
              <a:t>alleen</a:t>
            </a:r>
            <a:r>
              <a:rPr lang="en-GB" dirty="0"/>
              <a:t>) twee public subnets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2: Deploy </a:t>
            </a:r>
            <a:r>
              <a:rPr lang="en-GB" dirty="0" err="1"/>
              <a:t>een</a:t>
            </a:r>
            <a:r>
              <a:rPr lang="en-GB" dirty="0"/>
              <a:t> virtual machine met WordPress (database </a:t>
            </a:r>
            <a:r>
              <a:rPr lang="en-GB" dirty="0" err="1"/>
              <a:t>draait</a:t>
            </a:r>
            <a:r>
              <a:rPr lang="en-GB" dirty="0"/>
              <a:t> elders)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3: Deploy </a:t>
            </a:r>
            <a:r>
              <a:rPr lang="en-GB" dirty="0" err="1"/>
              <a:t>een</a:t>
            </a:r>
            <a:r>
              <a:rPr lang="en-GB" dirty="0"/>
              <a:t> database, </a:t>
            </a:r>
            <a:r>
              <a:rPr lang="en-GB" dirty="0" err="1"/>
              <a:t>wijzig</a:t>
            </a:r>
            <a:r>
              <a:rPr lang="en-GB" dirty="0"/>
              <a:t> je code </a:t>
            </a:r>
            <a:r>
              <a:rPr lang="en-GB" dirty="0" err="1"/>
              <a:t>zodat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je eigen database </a:t>
            </a:r>
            <a:r>
              <a:rPr lang="en-GB" dirty="0" err="1"/>
              <a:t>wijst</a:t>
            </a:r>
            <a:endParaRPr lang="en-GB" dirty="0"/>
          </a:p>
          <a:p>
            <a:pPr lvl="2"/>
            <a:r>
              <a:rPr lang="en-GB" dirty="0"/>
              <a:t>      - </a:t>
            </a:r>
            <a:r>
              <a:rPr lang="en-GB" dirty="0" err="1"/>
              <a:t>Opdracht</a:t>
            </a:r>
            <a:r>
              <a:rPr lang="en-GB" dirty="0"/>
              <a:t> 4: </a:t>
            </a:r>
            <a:r>
              <a:rPr lang="en-GB" dirty="0" err="1"/>
              <a:t>Gebruik</a:t>
            </a:r>
            <a:r>
              <a:rPr lang="en-GB" dirty="0"/>
              <a:t> metadata </a:t>
            </a:r>
            <a:r>
              <a:rPr lang="en-GB" dirty="0" err="1"/>
              <a:t>ipv</a:t>
            </a:r>
            <a:r>
              <a:rPr lang="en-GB" dirty="0"/>
              <a:t> scripts om files op de VM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maken</a:t>
            </a:r>
            <a:endParaRPr lang="en-GB" dirty="0"/>
          </a:p>
          <a:p>
            <a:pPr marL="342900" lvl="2" indent="-342900">
              <a:buAutoNum type="arabicParenR"/>
            </a:pP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en-GB" dirty="0"/>
              <a:t>Wat is </a:t>
            </a:r>
            <a:r>
              <a:rPr lang="en-GB" dirty="0" err="1"/>
              <a:t>cloudformation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399192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Infrastructure as code (</a:t>
            </a:r>
            <a:r>
              <a:rPr lang="en-GB" dirty="0" err="1"/>
              <a:t>Iaac</a:t>
            </a:r>
            <a:r>
              <a:rPr lang="en-GB" dirty="0"/>
              <a:t>)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Je </a:t>
            </a:r>
            <a:r>
              <a:rPr lang="en-GB" dirty="0" err="1"/>
              <a:t>kunt</a:t>
            </a:r>
            <a:r>
              <a:rPr lang="en-GB" dirty="0"/>
              <a:t> op </a:t>
            </a:r>
            <a:r>
              <a:rPr lang="en-GB" dirty="0" err="1"/>
              <a:t>verschillende</a:t>
            </a:r>
            <a:r>
              <a:rPr lang="en-GB" dirty="0"/>
              <a:t> </a:t>
            </a:r>
            <a:r>
              <a:rPr lang="en-GB" dirty="0" err="1"/>
              <a:t>manieren</a:t>
            </a:r>
            <a:r>
              <a:rPr lang="en-GB" dirty="0"/>
              <a:t> </a:t>
            </a:r>
            <a:r>
              <a:rPr lang="en-GB" dirty="0" err="1"/>
              <a:t>gebruik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van AWS: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Via de browser: </a:t>
            </a:r>
            <a:r>
              <a:rPr lang="en-GB" dirty="0">
                <a:hlinkClick r:id="rId3"/>
              </a:rPr>
              <a:t>https://aws.amazon.com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ad-hoc </a:t>
            </a:r>
            <a:r>
              <a:rPr lang="en-GB" dirty="0" err="1"/>
              <a:t>snel</a:t>
            </a:r>
            <a:r>
              <a:rPr lang="en-GB" dirty="0"/>
              <a:t>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bekijken</a:t>
            </a:r>
            <a:r>
              <a:rPr lang="en-GB" dirty="0"/>
              <a:t> of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regelen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Nadeel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moeilijk</a:t>
            </a:r>
            <a:r>
              <a:rPr lang="en-GB" dirty="0"/>
              <a:t> </a:t>
            </a:r>
            <a:r>
              <a:rPr lang="en-GB" dirty="0" err="1"/>
              <a:t>reproduceerbaar</a:t>
            </a:r>
            <a:endParaRPr lang="en-GB" dirty="0"/>
          </a:p>
          <a:p>
            <a:pPr lvl="2"/>
            <a:r>
              <a:rPr lang="en-GB" dirty="0"/>
              <a:t>     - </a:t>
            </a:r>
            <a:r>
              <a:rPr lang="en-GB" dirty="0" err="1"/>
              <a:t>traag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foutgevoelig</a:t>
            </a:r>
            <a:endParaRPr lang="en-GB" dirty="0"/>
          </a:p>
          <a:p>
            <a:pPr lvl="2"/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Via de Command Line Interface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reproduceerbaar</a:t>
            </a:r>
            <a:endParaRPr lang="en-GB" dirty="0"/>
          </a:p>
          <a:p>
            <a:pPr lvl="2"/>
            <a:r>
              <a:rPr lang="en-GB" dirty="0"/>
              <a:t>     - </a:t>
            </a:r>
            <a:r>
              <a:rPr lang="en-GB" dirty="0" err="1"/>
              <a:t>snel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minder </a:t>
            </a:r>
            <a:r>
              <a:rPr lang="en-GB" dirty="0" err="1"/>
              <a:t>foutgevoelig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Nadeel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standaard</a:t>
            </a:r>
            <a:r>
              <a:rPr lang="en-GB" dirty="0"/>
              <a:t> “</a:t>
            </a:r>
            <a:r>
              <a:rPr lang="en-GB" dirty="0" err="1"/>
              <a:t>idempodent</a:t>
            </a:r>
            <a:r>
              <a:rPr lang="en-GB" dirty="0"/>
              <a:t>” (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resource al is </a:t>
            </a:r>
            <a:r>
              <a:rPr lang="en-GB" dirty="0" err="1"/>
              <a:t>uitgerold</a:t>
            </a:r>
            <a:r>
              <a:rPr lang="en-GB" dirty="0"/>
              <a:t>, dan </a:t>
            </a:r>
            <a:r>
              <a:rPr lang="en-GB" dirty="0" err="1"/>
              <a:t>krijg</a:t>
            </a:r>
            <a:r>
              <a:rPr lang="en-GB" dirty="0"/>
              <a:t> je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foutmelding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kost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wat </a:t>
            </a:r>
            <a:r>
              <a:rPr lang="en-GB" dirty="0" err="1"/>
              <a:t>tijd</a:t>
            </a:r>
            <a:r>
              <a:rPr lang="en-GB" dirty="0"/>
              <a:t> om het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bouwen</a:t>
            </a:r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en-GB" dirty="0"/>
              <a:t>Wat is </a:t>
            </a:r>
            <a:r>
              <a:rPr lang="en-GB" dirty="0" err="1"/>
              <a:t>cloudformation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93513"/>
            <a:ext cx="10273152" cy="4728632"/>
          </a:xfrm>
        </p:spPr>
        <p:txBody>
          <a:bodyPr/>
          <a:lstStyle/>
          <a:p>
            <a:pPr lvl="4"/>
            <a:r>
              <a:rPr lang="en-GB" dirty="0"/>
              <a:t>Infrastructure as code (</a:t>
            </a:r>
            <a:r>
              <a:rPr lang="en-GB" dirty="0" err="1"/>
              <a:t>Iaac</a:t>
            </a:r>
            <a:r>
              <a:rPr lang="en-GB" dirty="0"/>
              <a:t>)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Je </a:t>
            </a:r>
            <a:r>
              <a:rPr lang="en-GB" dirty="0" err="1"/>
              <a:t>kunt</a:t>
            </a:r>
            <a:r>
              <a:rPr lang="en-GB" dirty="0"/>
              <a:t> op </a:t>
            </a:r>
            <a:r>
              <a:rPr lang="en-GB" dirty="0" err="1"/>
              <a:t>verschillende</a:t>
            </a:r>
            <a:r>
              <a:rPr lang="en-GB" dirty="0"/>
              <a:t> </a:t>
            </a:r>
            <a:r>
              <a:rPr lang="en-GB" dirty="0" err="1"/>
              <a:t>manieren</a:t>
            </a:r>
            <a:r>
              <a:rPr lang="en-GB" dirty="0"/>
              <a:t> </a:t>
            </a:r>
            <a:r>
              <a:rPr lang="en-GB" dirty="0" err="1"/>
              <a:t>gebruik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van AWS: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CloudFormation: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reproduceerbaar</a:t>
            </a:r>
            <a:endParaRPr lang="en-GB" dirty="0"/>
          </a:p>
          <a:p>
            <a:pPr lvl="2"/>
            <a:r>
              <a:rPr lang="en-GB" dirty="0"/>
              <a:t>     - Idempotent</a:t>
            </a:r>
          </a:p>
          <a:p>
            <a:pPr lvl="2"/>
            <a:r>
              <a:rPr lang="en-GB" dirty="0"/>
              <a:t>    </a:t>
            </a:r>
            <a:r>
              <a:rPr lang="en-GB" dirty="0" err="1"/>
              <a:t>Nadeel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- </a:t>
            </a:r>
            <a:r>
              <a:rPr lang="en-GB" dirty="0" err="1"/>
              <a:t>Kost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wat </a:t>
            </a:r>
            <a:r>
              <a:rPr lang="en-GB" dirty="0" err="1"/>
              <a:t>tijd</a:t>
            </a:r>
            <a:r>
              <a:rPr lang="en-GB" dirty="0"/>
              <a:t> om het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bouwen</a:t>
            </a:r>
            <a:endParaRPr lang="en-GB" dirty="0"/>
          </a:p>
          <a:p>
            <a:pPr lvl="2"/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CDK:</a:t>
            </a:r>
          </a:p>
          <a:p>
            <a:pPr lvl="2"/>
            <a:r>
              <a:rPr lang="en-GB" dirty="0"/>
              <a:t>     </a:t>
            </a:r>
            <a:r>
              <a:rPr lang="en-GB" dirty="0" err="1"/>
              <a:t>Voordeel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     -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standaard</a:t>
            </a:r>
            <a:r>
              <a:rPr lang="en-GB" dirty="0"/>
              <a:t> </a:t>
            </a:r>
            <a:r>
              <a:rPr lang="en-GB" dirty="0" err="1"/>
              <a:t>programmeertaal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schrijven</a:t>
            </a:r>
            <a:r>
              <a:rPr lang="en-GB" dirty="0"/>
              <a:t> (Python, Typescript)</a:t>
            </a:r>
          </a:p>
          <a:p>
            <a:pPr lvl="2"/>
            <a:r>
              <a:rPr lang="en-GB" dirty="0"/>
              <a:t>     - </a:t>
            </a:r>
            <a:r>
              <a:rPr lang="en-GB" dirty="0" err="1"/>
              <a:t>vaak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meerdere</a:t>
            </a:r>
            <a:r>
              <a:rPr lang="en-GB" dirty="0"/>
              <a:t> resources </a:t>
            </a:r>
            <a:r>
              <a:rPr lang="en-GB" dirty="0" err="1"/>
              <a:t>samengevoegd</a:t>
            </a:r>
            <a:r>
              <a:rPr lang="en-GB" dirty="0"/>
              <a:t> tot </a:t>
            </a:r>
            <a:r>
              <a:rPr lang="en-GB" dirty="0" err="1"/>
              <a:t>één</a:t>
            </a:r>
            <a:r>
              <a:rPr lang="en-GB" dirty="0"/>
              <a:t> construct</a:t>
            </a:r>
          </a:p>
          <a:p>
            <a:pPr lvl="2"/>
            <a:r>
              <a:rPr lang="en-GB" dirty="0"/>
              <a:t>     - Least-privileged IAM </a:t>
            </a:r>
            <a:r>
              <a:rPr lang="en-GB" dirty="0" err="1"/>
              <a:t>makkelijk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schrijven</a:t>
            </a:r>
            <a:endParaRPr lang="en-GB" dirty="0"/>
          </a:p>
          <a:p>
            <a:pPr lvl="2"/>
            <a:r>
              <a:rPr lang="en-GB" dirty="0"/>
              <a:t>     </a:t>
            </a:r>
            <a:r>
              <a:rPr lang="en-GB" dirty="0" err="1"/>
              <a:t>Nadeel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      - </a:t>
            </a:r>
            <a:r>
              <a:rPr lang="en-GB" dirty="0" err="1"/>
              <a:t>Vraagt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kennis</a:t>
            </a:r>
            <a:r>
              <a:rPr lang="en-GB" dirty="0"/>
              <a:t> van CloudFormation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programmeertaal</a:t>
            </a:r>
            <a:r>
              <a:rPr lang="en-GB" dirty="0"/>
              <a:t>. </a:t>
            </a:r>
            <a:r>
              <a:rPr lang="en-GB" dirty="0" err="1"/>
              <a:t>Soms</a:t>
            </a:r>
            <a:r>
              <a:rPr lang="en-GB" dirty="0"/>
              <a:t>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puzzelwerk</a:t>
            </a:r>
            <a:r>
              <a:rPr lang="en-GB" dirty="0"/>
              <a:t>.</a:t>
            </a:r>
          </a:p>
          <a:p>
            <a:pPr lvl="2"/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93513"/>
            <a:ext cx="10273152" cy="4728632"/>
          </a:xfrm>
        </p:spPr>
        <p:txBody>
          <a:bodyPr/>
          <a:lstStyle/>
          <a:p>
            <a:pPr lvl="4"/>
            <a:r>
              <a:rPr lang="en-GB" dirty="0" err="1"/>
              <a:t>Structuur</a:t>
            </a:r>
            <a:br>
              <a:rPr lang="en-GB" dirty="0"/>
            </a:br>
            <a:endParaRPr lang="en-GB" dirty="0"/>
          </a:p>
          <a:p>
            <a:pPr marL="342900" lvl="2" indent="-342900">
              <a:buAutoNum type="arabicParenR"/>
            </a:pPr>
            <a:r>
              <a:rPr lang="en-GB" dirty="0"/>
              <a:t>Parameters (</a:t>
            </a:r>
            <a:r>
              <a:rPr lang="en-GB" dirty="0" err="1"/>
              <a:t>bijv</a:t>
            </a:r>
            <a:r>
              <a:rPr lang="en-GB" dirty="0"/>
              <a:t>: naam van </a:t>
            </a:r>
            <a:r>
              <a:rPr lang="en-GB" dirty="0" err="1"/>
              <a:t>een</a:t>
            </a:r>
            <a:r>
              <a:rPr lang="en-GB" dirty="0"/>
              <a:t> EC2 Key)</a:t>
            </a:r>
          </a:p>
          <a:p>
            <a:pPr marL="342900" lvl="2" indent="-342900">
              <a:buFont typeface="Arial" panose="020B0604020202020204" pitchFamily="34" charset="0"/>
              <a:buAutoNum type="arabicParenR"/>
            </a:pPr>
            <a:r>
              <a:rPr lang="en-GB" dirty="0"/>
              <a:t>Mappings (</a:t>
            </a:r>
            <a:r>
              <a:rPr lang="en-GB" dirty="0" err="1"/>
              <a:t>bijv</a:t>
            </a:r>
            <a:r>
              <a:rPr lang="en-GB" dirty="0"/>
              <a:t>: </a:t>
            </a:r>
            <a:r>
              <a:rPr lang="en-GB" dirty="0" err="1"/>
              <a:t>als</a:t>
            </a:r>
            <a:r>
              <a:rPr lang="en-GB" dirty="0"/>
              <a:t> per </a:t>
            </a:r>
            <a:r>
              <a:rPr lang="en-GB" dirty="0" err="1"/>
              <a:t>regio</a:t>
            </a:r>
            <a:r>
              <a:rPr lang="en-GB" dirty="0"/>
              <a:t> er </a:t>
            </a:r>
            <a:r>
              <a:rPr lang="en-GB" dirty="0" err="1"/>
              <a:t>andere</a:t>
            </a:r>
            <a:r>
              <a:rPr lang="en-GB" dirty="0"/>
              <a:t> settings </a:t>
            </a:r>
            <a:r>
              <a:rPr lang="en-GB" dirty="0" err="1"/>
              <a:t>zijn</a:t>
            </a:r>
            <a:r>
              <a:rPr lang="en-GB" dirty="0"/>
              <a:t>)</a:t>
            </a:r>
          </a:p>
          <a:p>
            <a:pPr marL="342900" lvl="2" indent="-342900">
              <a:buFont typeface="Arial" panose="020B0604020202020204" pitchFamily="34" charset="0"/>
              <a:buAutoNum type="arabicParenR"/>
            </a:pPr>
            <a:r>
              <a:rPr lang="en-GB" dirty="0"/>
              <a:t>Conditions (</a:t>
            </a:r>
            <a:r>
              <a:rPr lang="en-GB" dirty="0" err="1"/>
              <a:t>bijv</a:t>
            </a:r>
            <a:r>
              <a:rPr lang="en-GB" dirty="0"/>
              <a:t>: </a:t>
            </a:r>
            <a:r>
              <a:rPr lang="en-GB" dirty="0" err="1"/>
              <a:t>als</a:t>
            </a:r>
            <a:r>
              <a:rPr lang="en-GB" dirty="0"/>
              <a:t> je </a:t>
            </a:r>
            <a:r>
              <a:rPr lang="en-GB" dirty="0" err="1"/>
              <a:t>bepaalde</a:t>
            </a:r>
            <a:r>
              <a:rPr lang="en-GB" dirty="0"/>
              <a:t> resources </a:t>
            </a:r>
            <a:r>
              <a:rPr lang="en-GB" dirty="0" err="1"/>
              <a:t>wel</a:t>
            </a:r>
            <a:r>
              <a:rPr lang="en-GB" dirty="0"/>
              <a:t>/</a:t>
            </a:r>
            <a:r>
              <a:rPr lang="en-GB" dirty="0" err="1"/>
              <a:t>niet</a:t>
            </a:r>
            <a:r>
              <a:rPr lang="en-GB" dirty="0"/>
              <a:t> wilt </a:t>
            </a:r>
            <a:r>
              <a:rPr lang="en-GB" dirty="0" err="1"/>
              <a:t>uitrollen</a:t>
            </a:r>
            <a:r>
              <a:rPr lang="en-GB" dirty="0"/>
              <a:t>)</a:t>
            </a:r>
          </a:p>
          <a:p>
            <a:pPr marL="342900" lvl="2" indent="-342900">
              <a:buAutoNum type="arabicParenR"/>
            </a:pPr>
            <a:r>
              <a:rPr lang="en-GB" b="1" dirty="0"/>
              <a:t>Resources (</a:t>
            </a:r>
            <a:r>
              <a:rPr lang="en-GB" b="1" dirty="0" err="1"/>
              <a:t>alles</a:t>
            </a:r>
            <a:r>
              <a:rPr lang="en-GB" b="1" dirty="0"/>
              <a:t> wat je wilt </a:t>
            </a:r>
            <a:r>
              <a:rPr lang="en-GB" b="1" dirty="0" err="1"/>
              <a:t>uitrollen</a:t>
            </a:r>
            <a:r>
              <a:rPr lang="en-GB" b="1" dirty="0"/>
              <a:t>)</a:t>
            </a:r>
          </a:p>
          <a:p>
            <a:pPr marL="342900" lvl="2" indent="-342900">
              <a:buAutoNum type="arabicParenR"/>
            </a:pPr>
            <a:r>
              <a:rPr lang="en-GB" dirty="0"/>
              <a:t>Outputs (</a:t>
            </a:r>
            <a:r>
              <a:rPr lang="en-GB" dirty="0" err="1"/>
              <a:t>bijv</a:t>
            </a:r>
            <a:r>
              <a:rPr lang="en-GB" dirty="0"/>
              <a:t>: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aangemaakte</a:t>
            </a:r>
            <a:r>
              <a:rPr lang="en-GB" dirty="0"/>
              <a:t> IP </a:t>
            </a:r>
            <a:r>
              <a:rPr lang="en-GB" dirty="0" err="1"/>
              <a:t>adressen</a:t>
            </a:r>
            <a:r>
              <a:rPr lang="en-GB" dirty="0"/>
              <a:t>)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93513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 err="1"/>
              <a:t>basale</a:t>
            </a:r>
            <a:r>
              <a:rPr lang="en-GB" dirty="0"/>
              <a:t> CloudFormation template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"Resources": 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"HelloBucket": 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"Type": "AWS::S3::Bucket",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"Properties": 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BucketName</a:t>
            </a:r>
            <a:r>
              <a:rPr lang="en-US" b="0" dirty="0">
                <a:effectLst/>
                <a:latin typeface="Consolas" panose="020B0609020204030204" pitchFamily="49" charset="0"/>
              </a:rPr>
              <a:t>": “demobucket20230101"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}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   }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GB" dirty="0"/>
              <a:t>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bedrijven</a:t>
            </a:r>
            <a:r>
              <a:rPr lang="en-GB" dirty="0"/>
              <a:t> </a:t>
            </a: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voorkeur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YAML</a:t>
            </a:r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870BA-9BDD-D561-4D1C-4DB9EB7925CF}"/>
              </a:ext>
            </a:extLst>
          </p:cNvPr>
          <p:cNvSpPr txBox="1"/>
          <p:nvPr/>
        </p:nvSpPr>
        <p:spPr>
          <a:xfrm>
            <a:off x="5885234" y="3369130"/>
            <a:ext cx="496110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Resources: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  HelloBucket: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    Type: "AWS::S3::Bucket"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    Properties: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BucketName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 "demobucket20230101"</a:t>
            </a: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Parameters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Parameters: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BucketNameParameter</a:t>
            </a:r>
            <a:r>
              <a:rPr lang="en-US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Type: String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Default: "demobucket20230101"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Resources: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HelloBucket: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Type: "AWS::S3::Bucket"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Properties: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BucketName</a:t>
            </a:r>
            <a:r>
              <a:rPr lang="en-US" b="0" dirty="0">
                <a:effectLst/>
                <a:latin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!Ref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BucketNameParameter             </a:t>
            </a:r>
            <a:r>
              <a:rPr lang="en-US" b="0" dirty="0">
                <a:effectLst/>
                <a:latin typeface="Consolas" panose="020B0609020204030204" pitchFamily="49" charset="0"/>
              </a:rPr>
              <a:t>&lt;- !Ref is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een</a:t>
            </a:r>
            <a:r>
              <a:rPr lang="en-US" b="0" dirty="0">
                <a:effectLst/>
                <a:latin typeface="Consolas" panose="020B0609020204030204" pitchFamily="49" charset="0"/>
              </a:rPr>
              <a:t> function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503241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Functions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US" b="0" dirty="0">
                <a:effectLst/>
              </a:rPr>
              <a:t>De </a:t>
            </a:r>
            <a:r>
              <a:rPr lang="en-US" b="0" dirty="0" err="1">
                <a:effectLst/>
              </a:rPr>
              <a:t>belangrijkste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functies</a:t>
            </a:r>
            <a:r>
              <a:rPr lang="en-US" b="0" dirty="0">
                <a:effectLst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!Ref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BucketNameParameter</a:t>
            </a:r>
            <a:r>
              <a:rPr lang="en-US" dirty="0"/>
              <a:t>              -&gt; </a:t>
            </a:r>
            <a:r>
              <a:rPr lang="en-US" dirty="0" err="1"/>
              <a:t>Verwijst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parameter of </a:t>
            </a:r>
            <a:r>
              <a:rPr lang="en-US" dirty="0" err="1"/>
              <a:t>naar</a:t>
            </a:r>
            <a:r>
              <a:rPr lang="en-US" dirty="0"/>
              <a:t> de “default value” van </a:t>
            </a:r>
            <a:r>
              <a:rPr lang="en-US" dirty="0" err="1"/>
              <a:t>een</a:t>
            </a:r>
            <a:r>
              <a:rPr lang="en-US" dirty="0"/>
              <a:t> resource</a:t>
            </a: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HelloBucket.Arn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/>
              <a:t>          -&gt; </a:t>
            </a:r>
            <a:r>
              <a:rPr lang="en-US" dirty="0" err="1"/>
              <a:t>Verwijst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eigenschap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resource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!Join ["-", ["a", "b", "c"]]   </a:t>
            </a:r>
            <a:r>
              <a:rPr lang="en-US" dirty="0"/>
              <a:t>-&gt; </a:t>
            </a:r>
            <a:r>
              <a:rPr lang="en-US" dirty="0" err="1"/>
              <a:t>Resultaat</a:t>
            </a:r>
            <a:r>
              <a:rPr lang="en-US" dirty="0"/>
              <a:t>: “a-b-c”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!Sub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InternetGateway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-${Name}" </a:t>
            </a:r>
            <a:r>
              <a:rPr lang="en-US" dirty="0"/>
              <a:t>-&gt; </a:t>
            </a:r>
            <a:r>
              <a:rPr lang="en-US" dirty="0" err="1"/>
              <a:t>Resultaat</a:t>
            </a:r>
            <a:r>
              <a:rPr lang="en-US" dirty="0"/>
              <a:t>: “</a:t>
            </a:r>
            <a:r>
              <a:rPr lang="en-US" dirty="0" err="1"/>
              <a:t>InternetGateway</a:t>
            </a:r>
            <a:r>
              <a:rPr lang="en-US" dirty="0"/>
              <a:t>-Frederique”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Je </a:t>
            </a:r>
            <a:r>
              <a:rPr lang="en-US" dirty="0" err="1"/>
              <a:t>kunt</a:t>
            </a:r>
            <a:r>
              <a:rPr lang="en-US" dirty="0"/>
              <a:t> met !Sub </a:t>
            </a:r>
            <a:r>
              <a:rPr lang="en-US" dirty="0" err="1"/>
              <a:t>zowel</a:t>
            </a:r>
            <a:r>
              <a:rPr lang="en-US" dirty="0"/>
              <a:t> parameters </a:t>
            </a:r>
            <a:r>
              <a:rPr lang="en-US" dirty="0" err="1"/>
              <a:t>als</a:t>
            </a:r>
            <a:r>
              <a:rPr lang="en-US" dirty="0"/>
              <a:t> default value van resources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eigenschappen</a:t>
            </a:r>
            <a:r>
              <a:rPr lang="en-US" dirty="0"/>
              <a:t> van resources </a:t>
            </a:r>
            <a:r>
              <a:rPr lang="en-US" dirty="0" err="1"/>
              <a:t>meegeven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!Sub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BucketArn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${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HelloBucket.Arn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Je </a:t>
            </a:r>
            <a:r>
              <a:rPr lang="en-US" dirty="0" err="1"/>
              <a:t>kunt</a:t>
            </a:r>
            <a:r>
              <a:rPr lang="en-US" dirty="0"/>
              <a:t> met !Sub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</a:t>
            </a:r>
            <a:r>
              <a:rPr lang="en-US" dirty="0" err="1"/>
              <a:t>standaard</a:t>
            </a:r>
            <a:r>
              <a:rPr lang="en-US" dirty="0"/>
              <a:t> AWS </a:t>
            </a:r>
            <a:r>
              <a:rPr lang="en-US" dirty="0" err="1"/>
              <a:t>variabelen</a:t>
            </a:r>
            <a:r>
              <a:rPr lang="en-US" dirty="0"/>
              <a:t>, </a:t>
            </a:r>
            <a:r>
              <a:rPr lang="en-US" dirty="0" err="1"/>
              <a:t>bijvoorbeeld</a:t>
            </a:r>
            <a:r>
              <a:rPr lang="en-US" dirty="0"/>
              <a:t> de </a:t>
            </a:r>
            <a:r>
              <a:rPr lang="en-US" dirty="0" err="1"/>
              <a:t>regio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nu </a:t>
            </a:r>
            <a:r>
              <a:rPr lang="en-US" dirty="0" err="1"/>
              <a:t>uitrolt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!Sub "${AWS::Region}"         </a:t>
            </a:r>
            <a:r>
              <a:rPr lang="en-US" dirty="0"/>
              <a:t>-&gt; </a:t>
            </a:r>
            <a:r>
              <a:rPr lang="en-US" dirty="0" err="1"/>
              <a:t>Resultaat</a:t>
            </a:r>
            <a:r>
              <a:rPr lang="en-US" dirty="0"/>
              <a:t>: “eu-west-1”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sz="1600" b="0" dirty="0">
                <a:effectLst/>
                <a:latin typeface="Consolas" panose="020B0609020204030204" pitchFamily="49" charset="0"/>
                <a:hlinkClick r:id="rId3"/>
              </a:rPr>
              <a:t>https://docs.aws.amazon.com/AWSCloudFormation/latest/UserGuide/intrinsic-function-reference.html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effectLst/>
                <a:latin typeface="Consolas" panose="020B0609020204030204" pitchFamily="49" charset="0"/>
                <a:hlinkClick r:id="rId4"/>
              </a:rPr>
              <a:t>https://docs.aws.amazon.com/AWSCloudFormation/latest/UserGuide/pseudo-parameter-reference.html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535021"/>
            <a:ext cx="7989449" cy="154604"/>
          </a:xfrm>
        </p:spPr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cloudformation</a:t>
            </a:r>
            <a:r>
              <a:rPr lang="en-GB" dirty="0"/>
              <a:t> template er </a:t>
            </a:r>
            <a:r>
              <a:rPr lang="en-GB" dirty="0" err="1"/>
              <a:t>uit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0270" y="1512969"/>
            <a:ext cx="10273152" cy="4728632"/>
          </a:xfrm>
        </p:spPr>
        <p:txBody>
          <a:bodyPr/>
          <a:lstStyle/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Functions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Parameters: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BucketNameParameter: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Type: String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Default: "demobucket20230101"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Resources: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1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HelloBucket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Type: "AWS::S3::Bucket"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Properties: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BucketName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!Ref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BucketNameParameter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Outputs: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BucketArn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Description: Bucket ARN using Join and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GetAtt</a:t>
            </a:r>
            <a:endParaRPr lang="en-US" sz="11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Value: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!Join 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["", ["This is the bucket name: ",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!Ref 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HelloBucket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, ", with ARN: ",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100" b="1" dirty="0" err="1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GetAtt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HelloBucket.Arn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]]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BucketArn2: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Description: Bucket ARN using Sub</a:t>
            </a:r>
          </a:p>
          <a:p>
            <a:pPr marL="0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   Value: </a:t>
            </a:r>
            <a:r>
              <a:rPr lang="en-US" sz="1100" b="1" dirty="0">
                <a:solidFill>
                  <a:srgbClr val="00AAC8"/>
                </a:solidFill>
                <a:effectLst/>
                <a:latin typeface="Consolas" panose="020B0609020204030204" pitchFamily="49" charset="0"/>
              </a:rPr>
              <a:t>!Sub 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"This is the bucket name: ${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HelloBucket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}, with ARN: ${</a:t>
            </a:r>
            <a:r>
              <a:rPr lang="en-US" sz="1100" b="1" dirty="0">
                <a:solidFill>
                  <a:srgbClr val="BC448C"/>
                </a:solidFill>
                <a:effectLst/>
                <a:latin typeface="Consolas" panose="020B0609020204030204" pitchFamily="49" charset="0"/>
              </a:rPr>
              <a:t>HelloBucket.Arn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}"</a:t>
            </a:r>
          </a:p>
          <a:p>
            <a:pPr marL="0" indent="0">
              <a:buNone/>
            </a:pP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AB7D8F4-96DE-9BE2-928C-B782BAB2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6" y="240556"/>
            <a:ext cx="1453479" cy="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1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. Basis Template-set.pptx" id="{3826F221-23C1-4443-A27D-33F8D4B14C59}" vid="{2FD44CBA-C1E9-4A63-84B3-4F4D262739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8883E7-05C3-4925-994B-F9DE18FC9726}">
  <ds:schemaRefs>
    <ds:schemaRef ds:uri="a74c57c6-afd1-46a5-a503-29300b13d321"/>
    <ds:schemaRef ds:uri="bd3a200e-a112-4432-b134-79c9e3991b87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A03B765-B8F0-4298-B92A-1EB8E51E7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2850</TotalTime>
  <Words>1714</Words>
  <Application>Microsoft Office PowerPoint</Application>
  <PresentationFormat>Widescreen</PresentationFormat>
  <Paragraphs>336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Consolas</vt:lpstr>
      <vt:lpstr>Courier New</vt:lpstr>
      <vt:lpstr>PlusJakartaSans</vt:lpstr>
      <vt:lpstr>Segoe UI Light</vt:lpstr>
      <vt:lpstr>CONCLUSION | TEMPLATE</vt:lpstr>
      <vt:lpstr>Title slide</vt:lpstr>
      <vt:lpstr>Agenda</vt:lpstr>
      <vt:lpstr>Wat is cloudformation</vt:lpstr>
      <vt:lpstr>Wat is cloudformation</vt:lpstr>
      <vt:lpstr>Hoe ziet een cloudformation template er uit</vt:lpstr>
      <vt:lpstr>Hoe ziet een cloudformation template er uit</vt:lpstr>
      <vt:lpstr>Hoe ziet een cloudformation template er uit</vt:lpstr>
      <vt:lpstr>Hoe ziet een cloudformation template er uit</vt:lpstr>
      <vt:lpstr>Hoe ziet een cloudformation template er uit</vt:lpstr>
      <vt:lpstr>Hoe ziet een cloudformation template er uit</vt:lpstr>
      <vt:lpstr>Hoe ziet een cloudformation template er uit</vt:lpstr>
      <vt:lpstr>Visual studio code extensions</vt:lpstr>
      <vt:lpstr>Opdrachten in deze workshop</vt:lpstr>
      <vt:lpstr>Opdrachten in deze workshop: Opdracht 1 - demo</vt:lpstr>
      <vt:lpstr>Opdrachten in deze workshop: Opdracht 2</vt:lpstr>
      <vt:lpstr>Opdrachten in deze workshop: Opdracht 3</vt:lpstr>
      <vt:lpstr>Opdrachten in deze workshop: Opdracht 4</vt:lpstr>
      <vt:lpstr>Opdrachten in deze workshop: Opdracht 1 - demo</vt:lpstr>
      <vt:lpstr>Opdrachten in deze workshop: tot slot…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Frederique Retsema</dc:creator>
  <cp:keywords/>
  <dc:description>Conclusion - versie 1 - juni 2017
Ontwerp: Humming
Template: Ton Persoon</dc:description>
  <cp:lastModifiedBy>Frederique Retsema</cp:lastModifiedBy>
  <cp:revision>60</cp:revision>
  <dcterms:created xsi:type="dcterms:W3CDTF">2022-11-02T07:31:24Z</dcterms:created>
  <dcterms:modified xsi:type="dcterms:W3CDTF">2022-11-09T15:04:55Z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SIP_Label_36148d1e-9119-4a03-b039-d8188704cf2a_Enabled">
    <vt:lpwstr>true</vt:lpwstr>
  </property>
  <property fmtid="{D5CDD505-2E9C-101B-9397-08002B2CF9AE}" pid="7" name="MSIP_Label_36148d1e-9119-4a03-b039-d8188704cf2a_SetDate">
    <vt:lpwstr>2022-11-09T15:04:55Z</vt:lpwstr>
  </property>
  <property fmtid="{D5CDD505-2E9C-101B-9397-08002B2CF9AE}" pid="8" name="MSIP_Label_36148d1e-9119-4a03-b039-d8188704cf2a_Method">
    <vt:lpwstr>Privileged</vt:lpwstr>
  </property>
  <property fmtid="{D5CDD505-2E9C-101B-9397-08002B2CF9AE}" pid="9" name="MSIP_Label_36148d1e-9119-4a03-b039-d8188704cf2a_Name">
    <vt:lpwstr>Global-Publiek</vt:lpwstr>
  </property>
  <property fmtid="{D5CDD505-2E9C-101B-9397-08002B2CF9AE}" pid="10" name="MSIP_Label_36148d1e-9119-4a03-b039-d8188704cf2a_SiteId">
    <vt:lpwstr>21429da9-e4ad-45f9-9a6f-cd126a64274b</vt:lpwstr>
  </property>
  <property fmtid="{D5CDD505-2E9C-101B-9397-08002B2CF9AE}" pid="11" name="MSIP_Label_36148d1e-9119-4a03-b039-d8188704cf2a_ActionId">
    <vt:lpwstr>afd29979-8c53-4092-b1ed-f3ca4efc9431</vt:lpwstr>
  </property>
  <property fmtid="{D5CDD505-2E9C-101B-9397-08002B2CF9AE}" pid="12" name="MSIP_Label_36148d1e-9119-4a03-b039-d8188704cf2a_ContentBits">
    <vt:lpwstr>1</vt:lpwstr>
  </property>
</Properties>
</file>